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1191" r:id="rId2"/>
    <p:sldId id="1096" r:id="rId3"/>
    <p:sldId id="1121" r:id="rId4"/>
    <p:sldId id="1098" r:id="rId5"/>
    <p:sldId id="1099" r:id="rId6"/>
    <p:sldId id="1100" r:id="rId7"/>
    <p:sldId id="1101" r:id="rId8"/>
    <p:sldId id="1102" r:id="rId9"/>
    <p:sldId id="1104" r:id="rId10"/>
    <p:sldId id="1108" r:id="rId11"/>
    <p:sldId id="1106" r:id="rId12"/>
    <p:sldId id="1107" r:id="rId13"/>
    <p:sldId id="1110" r:id="rId14"/>
    <p:sldId id="1112" r:id="rId15"/>
    <p:sldId id="1126" r:id="rId16"/>
    <p:sldId id="1124" r:id="rId17"/>
    <p:sldId id="1125" r:id="rId18"/>
    <p:sldId id="1113" r:id="rId19"/>
    <p:sldId id="1127" r:id="rId20"/>
    <p:sldId id="1114" r:id="rId21"/>
    <p:sldId id="1115" r:id="rId22"/>
    <p:sldId id="1116" r:id="rId23"/>
    <p:sldId id="1131" r:id="rId24"/>
    <p:sldId id="1132" r:id="rId25"/>
    <p:sldId id="1117" r:id="rId26"/>
    <p:sldId id="1123" r:id="rId27"/>
    <p:sldId id="1119" r:id="rId28"/>
    <p:sldId id="1195" r:id="rId29"/>
    <p:sldId id="1120" r:id="rId30"/>
    <p:sldId id="110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80" userDrawn="1">
          <p15:clr>
            <a:srgbClr val="A4A3A4"/>
          </p15:clr>
        </p15:guide>
        <p15:guide id="2" pos="5496" userDrawn="1">
          <p15:clr>
            <a:srgbClr val="A4A3A4"/>
          </p15:clr>
        </p15:guide>
        <p15:guide id="3" orient="horz" pos="1680" userDrawn="1">
          <p15:clr>
            <a:srgbClr val="A4A3A4"/>
          </p15:clr>
        </p15:guide>
        <p15:guide id="4" pos="21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D0004"/>
    <a:srgbClr val="E47E9F"/>
    <a:srgbClr val="EB6B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58"/>
    <p:restoredTop sz="95976"/>
  </p:normalViewPr>
  <p:slideViewPr>
    <p:cSldViewPr snapToGrid="0" snapToObjects="1">
      <p:cViewPr varScale="1">
        <p:scale>
          <a:sx n="107" d="100"/>
          <a:sy n="107" d="100"/>
        </p:scale>
        <p:origin x="600" y="168"/>
      </p:cViewPr>
      <p:guideLst>
        <p:guide orient="horz" pos="3480"/>
        <p:guide pos="5496"/>
        <p:guide orient="horz" pos="1680"/>
        <p:guide pos="218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11B7B-D5E0-A648-9FEE-506DDFC38424}" type="datetimeFigureOut">
              <a:rPr lang="en-US" smtClean="0"/>
              <a:t>4/13/20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85D20-FC40-294D-80D2-53640716ABA4}" type="slidenum">
              <a:rPr lang="en-US" smtClean="0"/>
              <a:t>‹#›</a:t>
            </a:fld>
            <a:endParaRPr lang="en-US"/>
          </a:p>
        </p:txBody>
      </p:sp>
    </p:spTree>
    <p:extLst>
      <p:ext uri="{BB962C8B-B14F-4D97-AF65-F5344CB8AC3E}">
        <p14:creationId xmlns:p14="http://schemas.microsoft.com/office/powerpoint/2010/main" val="1821765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142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Rather than immediately </a:t>
            </a:r>
            <a:r>
              <a:rPr lang="en-US" dirty="0" err="1"/>
              <a:t>ACKnowledig</a:t>
            </a:r>
            <a:r>
              <a:rPr lang="en-US" dirty="0"/>
              <a:t> this segment, many TCP implementations will wait for half a second for another in-order segment to arrive, and then generate a single cumulative ACK for both segments – thus decreasing the amount of ACK traffic.  The arrival of this second in-order segment and the cumulative ACK generation that covers both segments is the second row in this table.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859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cement our understanding of TCP reliability, let’s look a a few retransmission scenarios</a:t>
            </a:r>
          </a:p>
          <a:p>
            <a:endParaRPr lang="en-US" dirty="0"/>
          </a:p>
          <a:p>
            <a:r>
              <a:rPr lang="en-US" dirty="0"/>
              <a:t>In the first case a TCP segments is </a:t>
            </a:r>
            <a:r>
              <a:rPr lang="en-US" dirty="0" err="1"/>
              <a:t>transmited</a:t>
            </a:r>
            <a:r>
              <a:rPr lang="en-US" dirty="0"/>
              <a:t> and the ACK is lost, and the TCP timeout mechanism results in another copy of being transmitted and then re-</a:t>
            </a:r>
            <a:r>
              <a:rPr lang="en-US" dirty="0" err="1"/>
              <a:t>ACKed</a:t>
            </a:r>
            <a:r>
              <a:rPr lang="en-US" dirty="0"/>
              <a:t> a the sender</a:t>
            </a:r>
          </a:p>
          <a:p>
            <a:endParaRPr lang="en-US" dirty="0"/>
          </a:p>
          <a:p>
            <a:r>
              <a:rPr lang="en-US" dirty="0"/>
              <a:t>In the second example two segments are sent and acknowledged, but there is a premature timeout e for the first segment, which is retransmitted.  </a:t>
            </a:r>
            <a:r>
              <a:rPr lang="en-US" dirty="0" err="1"/>
              <a:t>Notet</a:t>
            </a:r>
            <a:r>
              <a:rPr lang="en-US" dirty="0"/>
              <a:t> that when this retransmitted segment is received, the receiver has already received the first two segments, and so resends a cumulative ACK for both segments received so far, rather than an ACK for just this fist segment.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290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453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our study of TCP reliability by discussing an optimization to the original TCP known as TCP fast retransmit,</a:t>
            </a:r>
          </a:p>
          <a:p>
            <a:endParaRPr lang="en-US" dirty="0"/>
          </a:p>
          <a:p>
            <a:r>
              <a:rPr lang="en-US" dirty="0"/>
              <a:t>Take a look at this example on the right where 5 segments are transmitted and the second segment is lost.  In this case the TCP receiver sends an ACK 100 acknowledging the first received segment.</a:t>
            </a:r>
          </a:p>
          <a:p>
            <a:r>
              <a:rPr lang="en-US" dirty="0"/>
              <a:t>When the third segment arrives at the receiver, the TCP receiver sends another ACK 100 since the second segment has not arrived. And similarly for the 4</a:t>
            </a:r>
            <a:r>
              <a:rPr lang="en-US" baseline="30000" dirty="0"/>
              <a:t>th</a:t>
            </a:r>
            <a:r>
              <a:rPr lang="en-US" dirty="0"/>
              <a:t> and 5</a:t>
            </a:r>
            <a:r>
              <a:rPr lang="en-US" baseline="30000" dirty="0"/>
              <a:t>th</a:t>
            </a:r>
            <a:r>
              <a:rPr lang="en-US" dirty="0"/>
              <a:t> segments to arrive.</a:t>
            </a:r>
          </a:p>
          <a:p>
            <a:endParaRPr lang="en-US" dirty="0"/>
          </a:p>
          <a:p>
            <a:r>
              <a:rPr lang="en-US" dirty="0"/>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p>
          <a:p>
            <a:endParaRPr lang="en-US" dirty="0"/>
          </a:p>
          <a:p>
            <a:r>
              <a:rPr lang="en-US" dirty="0"/>
              <a:t>With fast retransmit, the arrival of three duplicate ACK causes the sender to retransmit its oldest </a:t>
            </a:r>
            <a:r>
              <a:rPr lang="en-US" dirty="0" err="1"/>
              <a:t>unACKed</a:t>
            </a:r>
            <a:r>
              <a:rPr lang="en-US" dirty="0"/>
              <a:t> segment, without waiting for a timeout event.  This allows TCP to recover more quickly from what is very likely a loss event</a:t>
            </a:r>
          </a:p>
          <a:p>
            <a:endParaRPr lang="en-US" dirty="0"/>
          </a:p>
          <a:p>
            <a:r>
              <a:rPr lang="en-US" dirty="0"/>
              <a:t>specifically that the second segment has been lost, since three higher -numbered segments were received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639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841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557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33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832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463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131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062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other TCP topic we’ll want to consider here is that of “connection  management”</a:t>
            </a:r>
          </a:p>
          <a:p>
            <a:endParaRPr lang="en-US" dirty="0"/>
          </a:p>
          <a:p>
            <a:pPr marL="0" indent="0">
              <a:buFont typeface="Arial" panose="020B0604020202020204" pitchFamily="34" charset="0"/>
              <a:buNone/>
            </a:pPr>
            <a:r>
              <a:rPr lang="en-US" dirty="0"/>
              <a:t>The TCP sender and </a:t>
            </a:r>
            <a:r>
              <a:rPr lang="en-US" dirty="0" err="1"/>
              <a:t>reciver</a:t>
            </a:r>
            <a:r>
              <a:rPr lang="en-US" dirty="0"/>
              <a:t> have a number of pieces of shared state that they must establish before actually communication</a:t>
            </a:r>
          </a:p>
          <a:p>
            <a:pPr marL="171450" indent="-171450">
              <a:buFont typeface="Arial" panose="020B0604020202020204" pitchFamily="34" charset="0"/>
              <a:buChar char="•"/>
            </a:pPr>
            <a:r>
              <a:rPr lang="en-US" dirty="0"/>
              <a:t>FIRST </a:t>
            </a:r>
            <a:r>
              <a:rPr lang="en-US" dirty="0" err="1"/>
              <a:t>theym</a:t>
            </a:r>
            <a:r>
              <a:rPr lang="en-US" dirty="0"/>
              <a:t> </a:t>
            </a:r>
            <a:r>
              <a:rPr lang="en-US" dirty="0" err="1"/>
              <a:t>ust</a:t>
            </a:r>
            <a:r>
              <a:rPr lang="en-US" dirty="0"/>
              <a:t> both agree that they WANT to communicate with each other</a:t>
            </a:r>
          </a:p>
          <a:p>
            <a:pPr marL="171450" indent="-171450">
              <a:buFont typeface="Arial" panose="020B0604020202020204" pitchFamily="34" charset="0"/>
              <a:buChar char="•"/>
            </a:pPr>
            <a:r>
              <a:rPr lang="en-US" dirty="0"/>
              <a:t>Secondly there are connection parameters – the initial sequence number and the initial receiver-advertised </a:t>
            </a:r>
            <a:r>
              <a:rPr lang="en-US" dirty="0" err="1"/>
              <a:t>bufferspace</a:t>
            </a:r>
            <a:r>
              <a:rPr lang="en-US" dirty="0"/>
              <a:t> that they’ll want to agree 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is done via a so-called handshake protocol – the client reaching our to the server, and the server answering back.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before diving into the TCP handshake protocol, let’s first consider the problem of handshaking, of establishing shared 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524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Here’s an example of a two way handshake.  Alice reaches out to Bob and say’s “let’s talk” and Bob says OK, and they start their conversation</a:t>
            </a:r>
          </a:p>
          <a:p>
            <a:endParaRPr lang="en-US" dirty="0"/>
          </a:p>
          <a:p>
            <a:r>
              <a:rPr lang="en-US" dirty="0"/>
              <a:t>For a network protocol, the equivalent protocol would be a client sending a “request connection” message saying ”let’s talk, the initial sequence number is x”</a:t>
            </a:r>
          </a:p>
          <a:p>
            <a:r>
              <a:rPr lang="en-US" dirty="0"/>
              <a:t>And the server would respond with a message ”I accept your connect x”</a:t>
            </a:r>
          </a:p>
          <a:p>
            <a:endParaRPr lang="en-US" dirty="0"/>
          </a:p>
          <a:p>
            <a:r>
              <a:rPr lang="en-US" dirty="0"/>
              <a:t>And the question we want to ask ourselves is &lt;talk through&gt;</a:t>
            </a:r>
          </a:p>
          <a:p>
            <a:endParaRPr lang="en-US" dirty="0"/>
          </a:p>
          <a:p>
            <a:r>
              <a:rPr lang="en-US" dirty="0"/>
              <a:t>Will this work?  Let’s look at a few scenarios…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195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217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211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763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p>
          <a:p>
            <a:r>
              <a:rPr lang="en-US" dirty="0"/>
              <a:t> </a:t>
            </a:r>
          </a:p>
          <a:p>
            <a:r>
              <a:rPr lang="en-US" dirty="0"/>
              <a:t>Let’s say the client and server both create a TCP socket as we learned about in Chapter 2 and enter the LISTEN state</a:t>
            </a:r>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p>
          <a:p>
            <a:endParaRPr lang="en-US" dirty="0"/>
          </a:p>
          <a:p>
            <a:r>
              <a:rPr lang="en-US" dirty="0"/>
              <a:t>The server is waiting for a connection, and receives the SYN message enters the SYN received state (NOT the established state and sends a SYN ACK message back.</a:t>
            </a:r>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4920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there’s a human protocol analogy to the three way handshake, and I still remember thinking about this clinging for my life while climbing up a rockface</a:t>
            </a:r>
          </a:p>
          <a:p>
            <a:endParaRPr lang="en-US" dirty="0"/>
          </a:p>
          <a:p>
            <a:r>
              <a:rPr lang="en-US" dirty="0"/>
              <a:t>When you want start climbing you first say ON BELOW (meaning ARE YOU READY WITH MY SAFETY ROPE)</a:t>
            </a:r>
          </a:p>
          <a:p>
            <a:r>
              <a:rPr lang="en-US" dirty="0"/>
              <a:t>THE BELYER (server) responds BELAY ON (that lets you know the belayer is ready for you)</a:t>
            </a:r>
          </a:p>
          <a:p>
            <a:r>
              <a:rPr lang="en-US" dirty="0"/>
              <a:t>And then you say CLIMING</a:t>
            </a:r>
          </a:p>
          <a:p>
            <a:endParaRPr lang="en-US" dirty="0"/>
          </a:p>
          <a:p>
            <a:r>
              <a:rPr lang="en-US" dirty="0"/>
              <a:t>It’s amazing what can pass through your head when your clinging for your life o 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596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good things must come to an end, and that’s true for a TCP connection as well.</a:t>
            </a:r>
          </a:p>
          <a:p>
            <a:endParaRPr lang="en-US" dirty="0"/>
          </a:p>
          <a:p>
            <a:r>
              <a:rPr lang="en-US" dirty="0"/>
              <a:t>And of course there’s a protocol for one side to gracefully close of a TCP connection using a FIN message, to which the other side sends a FINACK message and waits around a bit to respond to any retransmitted FIN messages before timing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126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649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a PIP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509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809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037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7115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thing to note here is that the ACK number (43) on the B-to-A segment is one more than the sequence number (42) on the A-</a:t>
            </a:r>
            <a:r>
              <a:rPr lang="en-US" dirty="0" err="1"/>
              <a:t>toB</a:t>
            </a:r>
            <a:r>
              <a:rPr lang="en-US" dirty="0"/>
              <a:t> segment that triggered that 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the ACK number (80) on the </a:t>
            </a:r>
            <a:r>
              <a:rPr lang="en-US"/>
              <a:t>last A-to-B </a:t>
            </a:r>
            <a:r>
              <a:rPr lang="en-US" dirty="0"/>
              <a:t>segment is one more than the sequence number (79) on the B-to-A segment that triggered that ACK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823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149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how TCP re-computes the estimated RTT each time a new </a:t>
            </a:r>
            <a:r>
              <a:rPr lang="en-US" dirty="0" err="1"/>
              <a:t>SampleRTT</a:t>
            </a:r>
            <a:r>
              <a:rPr lang="en-US" dirty="0"/>
              <a:t> is taken.</a:t>
            </a:r>
          </a:p>
          <a:p>
            <a:r>
              <a:rPr lang="en-US" dirty="0"/>
              <a:t>The process is knows as an </a:t>
            </a:r>
            <a:r>
              <a:rPr lang="en-US" dirty="0" err="1"/>
              <a:t>exponeitally</a:t>
            </a:r>
            <a:r>
              <a:rPr lang="en-US" dirty="0"/>
              <a:t> weighted moving average, shown by the equation here.</a:t>
            </a:r>
          </a:p>
          <a:p>
            <a:r>
              <a:rPr lang="en-US" dirty="0"/>
              <a:t>&lt;say it&gt;</a:t>
            </a:r>
          </a:p>
          <a:p>
            <a:r>
              <a:rPr lang="en-US" dirty="0"/>
              <a:t>Where alpha reflects the influence of the most recent measurements on the estimated RTT; a typical value of alpha used in </a:t>
            </a:r>
            <a:r>
              <a:rPr lang="en-US" dirty="0" err="1"/>
              <a:t>implementaitons</a:t>
            </a:r>
            <a:r>
              <a:rPr lang="en-US" dirty="0"/>
              <a:t> is .125</a:t>
            </a:r>
          </a:p>
          <a:p>
            <a:endParaRPr lang="en-US" dirty="0"/>
          </a:p>
          <a:p>
            <a:r>
              <a:rPr lang="en-US" dirty="0"/>
              <a:t>The graph at the bottom show measured RTTs </a:t>
            </a:r>
            <a:r>
              <a:rPr lang="en-US" dirty="0" err="1"/>
              <a:t>beween</a:t>
            </a:r>
            <a:r>
              <a:rPr lang="en-US" dirty="0"/>
              <a:t> a host in the Massachusetts and a host in France, as well as the estimated, “smoothed”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98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value of the estimated RTT, TCP computes the timeout interval to be the estimated RTT plus a “safety margin”</a:t>
            </a:r>
          </a:p>
          <a:p>
            <a:r>
              <a:rPr lang="en-US" dirty="0"/>
              <a:t> </a:t>
            </a:r>
          </a:p>
          <a:p>
            <a:r>
              <a:rPr lang="en-US" dirty="0"/>
              <a:t>And the intuition is that if we are seeing a large variation in SAMPLERTT – the RTT estimates are fluctuating a lot - then we’ll want a larger </a:t>
            </a:r>
            <a:r>
              <a:rPr lang="en-US" dirty="0" err="1"/>
              <a:t>savety</a:t>
            </a:r>
            <a:r>
              <a:rPr lang="en-US" dirty="0"/>
              <a:t> margin</a:t>
            </a:r>
          </a:p>
          <a:p>
            <a:endParaRPr lang="en-US" dirty="0"/>
          </a:p>
          <a:p>
            <a:r>
              <a:rPr lang="en-US" dirty="0"/>
              <a:t>So TCP computes the Timeout interval to be the Estimated RTT plus 4 times a measure of deviation in the RTT.</a:t>
            </a:r>
          </a:p>
          <a:p>
            <a:endParaRPr lang="en-US" dirty="0"/>
          </a:p>
          <a:p>
            <a:r>
              <a:rPr lang="en-US" dirty="0"/>
              <a:t>The deviation in the RTT is computed as the </a:t>
            </a:r>
            <a:r>
              <a:rPr lang="en-US" dirty="0" err="1"/>
              <a:t>eWMA</a:t>
            </a:r>
            <a:r>
              <a:rPr lang="en-US" dirty="0"/>
              <a:t> of the difference between the most recently measured </a:t>
            </a:r>
            <a:r>
              <a:rPr lang="en-US" dirty="0" err="1"/>
              <a:t>SampleRTT</a:t>
            </a:r>
            <a:r>
              <a:rPr lang="en-US" dirty="0"/>
              <a:t> from the Estimated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232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Given these details of TCP sequence numbers, acks, and timers, we can now describe the big picture view of how the TCP sender and receiver operate</a:t>
            </a:r>
          </a:p>
          <a:p>
            <a:endParaRPr lang="en-US" dirty="0"/>
          </a:p>
          <a:p>
            <a:r>
              <a:rPr lang="en-US" dirty="0"/>
              <a:t>You can check out FSMs in book; let’s just give an English text description here and let’s start with the sender.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505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874902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3847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4177021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6113548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628271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80529" y="650420"/>
            <a:ext cx="6551791" cy="1116709"/>
          </a:xfrm>
        </p:spPr>
        <p:txBody>
          <a:bodyPr>
            <a:normAutofit/>
          </a:bodyPr>
          <a:lstStyle/>
          <a:p>
            <a:r>
              <a:rPr lang="en-US" altLang="en-US" sz="6000" dirty="0">
                <a:cs typeface="Calibri" panose="020F0502020204030204" pitchFamily="34" charset="0"/>
              </a:rPr>
              <a:t>Transport Layer</a:t>
            </a:r>
            <a:endParaRPr lang="en-US" sz="60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0430" y="1783836"/>
            <a:ext cx="7372469" cy="4173132"/>
          </a:xfrm>
        </p:spPr>
        <p:txBody>
          <a:bodyPr>
            <a:normAutofit/>
          </a:bodyPr>
          <a:lstStyle/>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Principles of reliable data transfer </a:t>
            </a:r>
          </a:p>
          <a:p>
            <a:pPr marL="403225" indent="-285750">
              <a:spcBef>
                <a:spcPts val="800"/>
              </a:spcBef>
              <a:buClr>
                <a:srgbClr val="0013A3"/>
              </a:buClr>
            </a:pPr>
            <a:r>
              <a:rPr lang="en-US" sz="3200" dirty="0"/>
              <a:t>Connection-oriented transport: TCP</a:t>
            </a:r>
          </a:p>
          <a:p>
            <a:pPr marL="403225" indent="-285750">
              <a:spcBef>
                <a:spcPts val="800"/>
              </a:spcBef>
              <a:buClr>
                <a:schemeClr val="bg1">
                  <a:lumMod val="75000"/>
                </a:schemeClr>
              </a:buClr>
            </a:pPr>
            <a:r>
              <a:rPr lang="en-US" dirty="0">
                <a:solidFill>
                  <a:schemeClr val="bg1">
                    <a:lumMod val="75000"/>
                  </a:schemeClr>
                </a:solidFill>
              </a:rPr>
              <a:t>Principles of congestion control</a:t>
            </a:r>
          </a:p>
          <a:p>
            <a:pPr marL="403225" indent="-285750">
              <a:spcBef>
                <a:spcPts val="800"/>
              </a:spcBef>
              <a:buClr>
                <a:schemeClr val="bg1">
                  <a:lumMod val="75000"/>
                </a:schemeClr>
              </a:buClr>
            </a:pPr>
            <a:r>
              <a:rPr lang="en-US" dirty="0">
                <a:solidFill>
                  <a:schemeClr val="bg1">
                    <a:lumMod val="75000"/>
                  </a:schemeClr>
                </a:solidFill>
              </a:rPr>
              <a:t>TCP congestion control </a:t>
            </a:r>
          </a:p>
          <a:p>
            <a:pPr marL="403225" indent="-285750">
              <a:spcBef>
                <a:spcPts val="800"/>
              </a:spcBef>
              <a:buClr>
                <a:schemeClr val="bg1">
                  <a:lumMod val="75000"/>
                </a:schemeClr>
              </a:buClr>
            </a:pPr>
            <a:r>
              <a:rPr lang="en-US" dirty="0">
                <a:solidFill>
                  <a:schemeClr val="bg1">
                    <a:lumMod val="75000"/>
                  </a:schemeClr>
                </a:solidFill>
              </a:rPr>
              <a:t>Evolution of transport-layer functionality</a:t>
            </a:r>
          </a:p>
          <a:p>
            <a:pPr eaLnBrk="1" hangingPunct="1">
              <a:buClr>
                <a:srgbClr val="0013A3"/>
              </a:buClr>
              <a:buFont typeface="Wingdings" panose="05000000000000000000" pitchFamily="2" charset="2"/>
              <a:buNone/>
            </a:pPr>
            <a:endParaRPr lang="en-US" altLang="en-US" sz="2400" dirty="0"/>
          </a:p>
        </p:txBody>
      </p:sp>
      <p:grpSp>
        <p:nvGrpSpPr>
          <p:cNvPr id="3" name="Group 2">
            <a:extLst>
              <a:ext uri="{FF2B5EF4-FFF2-40B4-BE49-F238E27FC236}">
                <a16:creationId xmlns:a16="http://schemas.microsoft.com/office/drawing/2014/main" id="{E5966BCE-E1AB-7A42-B864-7745FF725900}"/>
              </a:ext>
            </a:extLst>
          </p:cNvPr>
          <p:cNvGrpSpPr/>
          <p:nvPr/>
        </p:nvGrpSpPr>
        <p:grpSpPr>
          <a:xfrm>
            <a:off x="7421880" y="792480"/>
            <a:ext cx="4399280" cy="3866277"/>
            <a:chOff x="7421880" y="792480"/>
            <a:chExt cx="4399280" cy="3866277"/>
          </a:xfrm>
        </p:grpSpPr>
        <p:pic>
          <p:nvPicPr>
            <p:cNvPr id="1026" name="Picture 2" descr="University of Massachusetts Amherst - Wikipedia">
              <a:extLst>
                <a:ext uri="{FF2B5EF4-FFF2-40B4-BE49-F238E27FC236}">
                  <a16:creationId xmlns:a16="http://schemas.microsoft.com/office/drawing/2014/main" id="{EA65677E-34B6-934A-BD3F-AAD350437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440" y="2125980"/>
              <a:ext cx="848360" cy="8483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8EB14B-C9ED-0847-B970-A5202AF4CE20}"/>
                </a:ext>
              </a:extLst>
            </p:cNvPr>
            <p:cNvSpPr txBox="1"/>
            <p:nvPr/>
          </p:nvSpPr>
          <p:spPr>
            <a:xfrm>
              <a:off x="7421880" y="792480"/>
              <a:ext cx="4399280"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COMPSCI 453 </a:t>
              </a:r>
              <a:r>
                <a:rPr kumimoji="0" lang="en-US" sz="2800" b="0" i="0" u="none" strike="noStrike" kern="1200" cap="none" spc="0" normalizeH="0" baseline="0" noProof="0" dirty="0">
                  <a:ln>
                    <a:noFill/>
                  </a:ln>
                  <a:solidFill>
                    <a:srgbClr val="0013A3"/>
                  </a:solidFill>
                  <a:effectLst/>
                  <a:uLnTx/>
                  <a:uFillTx/>
                  <a:latin typeface="Calibri"/>
                  <a:ea typeface="+mn-ea"/>
                  <a:cs typeface="+mn-cs"/>
                </a:rPr>
                <a:t>Computer Networks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Professor Jim Kurose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College of Information and Computer Sciences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University of Massachusetts </a:t>
              </a:r>
            </a:p>
          </p:txBody>
        </p:sp>
        <p:grpSp>
          <p:nvGrpSpPr>
            <p:cNvPr id="14" name="Group 13">
              <a:extLst>
                <a:ext uri="{FF2B5EF4-FFF2-40B4-BE49-F238E27FC236}">
                  <a16:creationId xmlns:a16="http://schemas.microsoft.com/office/drawing/2014/main" id="{FC6E2ED4-232F-CF49-92D4-D59F2E8D1361}"/>
                </a:ext>
              </a:extLst>
            </p:cNvPr>
            <p:cNvGrpSpPr/>
            <p:nvPr/>
          </p:nvGrpSpPr>
          <p:grpSpPr>
            <a:xfrm>
              <a:off x="7884160" y="3304540"/>
              <a:ext cx="3857707" cy="1354217"/>
              <a:chOff x="7904480" y="4206240"/>
              <a:chExt cx="3857707" cy="1354217"/>
            </a:xfrm>
          </p:grpSpPr>
          <p:pic>
            <p:nvPicPr>
              <p:cNvPr id="6" name="Picture 5" descr="Kurose_CVR_REV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8020" y="4246880"/>
                <a:ext cx="934167" cy="1224438"/>
              </a:xfrm>
              <a:prstGeom prst="rect">
                <a:avLst/>
              </a:prstGeom>
            </p:spPr>
          </p:pic>
          <p:sp>
            <p:nvSpPr>
              <p:cNvPr id="13" name="TextBox 12">
                <a:extLst>
                  <a:ext uri="{FF2B5EF4-FFF2-40B4-BE49-F238E27FC236}">
                    <a16:creationId xmlns:a16="http://schemas.microsoft.com/office/drawing/2014/main" id="{7BB5C915-B56D-DF41-B49F-F01D9828071E}"/>
                  </a:ext>
                </a:extLst>
              </p:cNvPr>
              <p:cNvSpPr txBox="1"/>
              <p:nvPr/>
            </p:nvSpPr>
            <p:spPr>
              <a:xfrm>
                <a:off x="7904480" y="4206240"/>
                <a:ext cx="2885440" cy="135421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Class textbook: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Computer Networking: A Top-Down Approach </a:t>
                </a:r>
                <a:r>
                  <a:rPr kumimoji="0" lang="en-US" sz="1400" b="0" i="1" u="none" strike="noStrike" kern="1200" cap="none" spc="0" normalizeH="0" baseline="0" noProof="0" dirty="0">
                    <a:ln>
                      <a:noFill/>
                    </a:ln>
                    <a:solidFill>
                      <a:prstClr val="black"/>
                    </a:solidFill>
                    <a:effectLst/>
                    <a:uLnTx/>
                    <a:uFillTx/>
                    <a:latin typeface="Calibri"/>
                    <a:ea typeface="+mn-ea"/>
                    <a:cs typeface="+mn-cs"/>
                  </a:rPr>
                  <a:t>(8</a:t>
                </a:r>
                <a:r>
                  <a:rPr kumimoji="0" lang="en-US" sz="1400" b="0" i="1" u="none" strike="noStrike" kern="1200" cap="none" spc="0" normalizeH="0" baseline="30000" noProof="0" dirty="0">
                    <a:ln>
                      <a:noFill/>
                    </a:ln>
                    <a:solidFill>
                      <a:prstClr val="black"/>
                    </a:solidFill>
                    <a:effectLst/>
                    <a:uLnTx/>
                    <a:uFillTx/>
                    <a:latin typeface="Calibri"/>
                    <a:ea typeface="+mn-ea"/>
                    <a:cs typeface="+mn-cs"/>
                  </a:rPr>
                  <a:t>th</a:t>
                </a:r>
                <a:r>
                  <a:rPr kumimoji="0" lang="en-US" sz="1400" b="0" i="1" u="none" strike="noStrike" kern="1200" cap="none" spc="0" normalizeH="0" baseline="0" noProof="0" dirty="0">
                    <a:ln>
                      <a:noFill/>
                    </a:ln>
                    <a:solidFill>
                      <a:prstClr val="black"/>
                    </a:solidFill>
                    <a:effectLst/>
                    <a:uLnTx/>
                    <a:uFillTx/>
                    <a:latin typeface="Calibri"/>
                    <a:ea typeface="+mn-ea"/>
                    <a:cs typeface="+mn-cs"/>
                  </a:rPr>
                  <a:t> ed.)</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J.F. Kurose, K.W. Ross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Pearson, 2020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http://</a:t>
                </a:r>
                <a:r>
                  <a:rPr kumimoji="0" lang="en-US" sz="1050" b="0" i="0" u="none" strike="noStrike" kern="1200" cap="none" spc="0" normalizeH="0" baseline="0" noProof="0" dirty="0" err="1">
                    <a:ln>
                      <a:noFill/>
                    </a:ln>
                    <a:solidFill>
                      <a:prstClr val="black"/>
                    </a:solidFill>
                    <a:effectLst/>
                    <a:uLnTx/>
                    <a:uFillTx/>
                    <a:latin typeface="Calibri"/>
                    <a:ea typeface="+mn-ea"/>
                    <a:cs typeface="+mn-cs"/>
                  </a:rPr>
                  <a:t>gaia.cs.umass.edu</a:t>
                </a:r>
                <a:r>
                  <a:rPr kumimoji="0" lang="en-US" sz="1050" b="0" i="0" u="none" strike="noStrike" kern="1200" cap="none" spc="0" normalizeH="0" baseline="0" noProof="0" dirty="0">
                    <a:ln>
                      <a:noFill/>
                    </a:ln>
                    <a:solidFill>
                      <a:prstClr val="black"/>
                    </a:solidFill>
                    <a:effectLst/>
                    <a:uLnTx/>
                    <a:uFillTx/>
                    <a:latin typeface="Calibri"/>
                    <a:ea typeface="+mn-ea"/>
                    <a:cs typeface="+mn-cs"/>
                  </a:rPr>
                  <a:t>/</a:t>
                </a:r>
                <a:r>
                  <a:rPr kumimoji="0" lang="en-US" sz="1050" b="0" i="0" u="none" strike="noStrike" kern="1200" cap="none" spc="0" normalizeH="0" baseline="0" noProof="0" dirty="0" err="1">
                    <a:ln>
                      <a:noFill/>
                    </a:ln>
                    <a:solidFill>
                      <a:prstClr val="black"/>
                    </a:solidFill>
                    <a:effectLst/>
                    <a:uLnTx/>
                    <a:uFillTx/>
                    <a:latin typeface="Calibri"/>
                    <a:ea typeface="+mn-ea"/>
                    <a:cs typeface="+mn-cs"/>
                  </a:rPr>
                  <a:t>kurose_ross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grpSp>
      </p:grpSp>
    </p:spTree>
    <p:extLst>
      <p:ext uri="{BB962C8B-B14F-4D97-AF65-F5344CB8AC3E}">
        <p14:creationId xmlns:p14="http://schemas.microsoft.com/office/powerpoint/2010/main" val="291974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000"/>
                                        <p:tgtEl>
                                          <p:spTgt spid="9"/>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Receiver: ACK generation </a:t>
            </a:r>
            <a:r>
              <a:rPr lang="en-US" sz="2400" b="0" dirty="0"/>
              <a:t>[RFC 5681]</a:t>
            </a:r>
            <a:endParaRPr lang="en-US" sz="4400" b="0" dirty="0"/>
          </a:p>
        </p:txBody>
      </p:sp>
      <p:sp>
        <p:nvSpPr>
          <p:cNvPr id="43" name="Text Box 3">
            <a:extLst>
              <a:ext uri="{FF2B5EF4-FFF2-40B4-BE49-F238E27FC236}">
                <a16:creationId xmlns:a16="http://schemas.microsoft.com/office/drawing/2014/main" id="{0C54E9E4-D2A0-C64E-B652-DCC0E63DDD71}"/>
              </a:ext>
            </a:extLst>
          </p:cNvPr>
          <p:cNvSpPr txBox="1">
            <a:spLocks noChangeArrowheads="1"/>
          </p:cNvSpPr>
          <p:nvPr/>
        </p:nvSpPr>
        <p:spPr bwMode="auto">
          <a:xfrm>
            <a:off x="2143953" y="1439289"/>
            <a:ext cx="3496406" cy="50644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2800" i="1" dirty="0">
                <a:solidFill>
                  <a:srgbClr val="CC0000"/>
                </a:solidFill>
                <a:latin typeface="Calibri" panose="020F0502020204030204"/>
              </a:rPr>
              <a:t>E</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vent at receiver</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in-order segment with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All data up to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already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ACKed</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in-order segment with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One other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segment has ACK pending</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out-of-order segment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higher-than-expect seq. #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Gap detected</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segment that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partially or completely fills gap</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4" name="Text Box 4">
            <a:extLst>
              <a:ext uri="{FF2B5EF4-FFF2-40B4-BE49-F238E27FC236}">
                <a16:creationId xmlns:a16="http://schemas.microsoft.com/office/drawing/2014/main" id="{7D1A8937-7497-E947-B481-036DB6905786}"/>
              </a:ext>
            </a:extLst>
          </p:cNvPr>
          <p:cNvSpPr txBox="1">
            <a:spLocks noChangeArrowheads="1"/>
          </p:cNvSpPr>
          <p:nvPr/>
        </p:nvSpPr>
        <p:spPr bwMode="auto">
          <a:xfrm>
            <a:off x="5906328" y="1429764"/>
            <a:ext cx="4189545" cy="50644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TCP receiver action</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delayed ACK. Wait up to 500ms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for next segment. If no next segment,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immediately send single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ACKing</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both in-order segments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immediately send </a:t>
            </a:r>
            <a:r>
              <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duplicate ACK</a:t>
            </a:r>
            <a:r>
              <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indicating seq. # of next expected byte</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 send ACK, provided that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segment starts at lower end of gap</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5" name="Line 9">
            <a:extLst>
              <a:ext uri="{FF2B5EF4-FFF2-40B4-BE49-F238E27FC236}">
                <a16:creationId xmlns:a16="http://schemas.microsoft.com/office/drawing/2014/main" id="{B5C333E2-4347-8B41-A67B-31280E7B23CD}"/>
              </a:ext>
            </a:extLst>
          </p:cNvPr>
          <p:cNvSpPr>
            <a:spLocks noChangeShapeType="1"/>
          </p:cNvSpPr>
          <p:nvPr/>
        </p:nvSpPr>
        <p:spPr bwMode="auto">
          <a:xfrm>
            <a:off x="5715828" y="1590101"/>
            <a:ext cx="0" cy="4352925"/>
          </a:xfrm>
          <a:prstGeom prst="line">
            <a:avLst/>
          </a:prstGeom>
          <a:noFill/>
          <a:ln w="28575">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6" name="Line 11">
            <a:extLst>
              <a:ext uri="{FF2B5EF4-FFF2-40B4-BE49-F238E27FC236}">
                <a16:creationId xmlns:a16="http://schemas.microsoft.com/office/drawing/2014/main" id="{A3C87D27-55A1-0740-A388-14FABFDCAECD}"/>
              </a:ext>
            </a:extLst>
          </p:cNvPr>
          <p:cNvSpPr>
            <a:spLocks noChangeShapeType="1"/>
          </p:cNvSpPr>
          <p:nvPr/>
        </p:nvSpPr>
        <p:spPr bwMode="auto">
          <a:xfrm>
            <a:off x="2159828" y="2029839"/>
            <a:ext cx="7494588" cy="0"/>
          </a:xfrm>
          <a:prstGeom prst="line">
            <a:avLst/>
          </a:prstGeom>
          <a:noFill/>
          <a:ln w="28575">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7" name="Line 12">
            <a:extLst>
              <a:ext uri="{FF2B5EF4-FFF2-40B4-BE49-F238E27FC236}">
                <a16:creationId xmlns:a16="http://schemas.microsoft.com/office/drawing/2014/main" id="{BAEE28BF-45B4-7B4F-8643-BEFCF1817DB3}"/>
              </a:ext>
            </a:extLst>
          </p:cNvPr>
          <p:cNvSpPr>
            <a:spLocks noChangeShapeType="1"/>
          </p:cNvSpPr>
          <p:nvPr/>
        </p:nvSpPr>
        <p:spPr bwMode="auto">
          <a:xfrm>
            <a:off x="2143953" y="3083939"/>
            <a:ext cx="7494588" cy="0"/>
          </a:xfrm>
          <a:prstGeom prst="line">
            <a:avLst/>
          </a:prstGeom>
          <a:noFill/>
          <a:ln w="28575">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8" name="Line 13">
            <a:extLst>
              <a:ext uri="{FF2B5EF4-FFF2-40B4-BE49-F238E27FC236}">
                <a16:creationId xmlns:a16="http://schemas.microsoft.com/office/drawing/2014/main" id="{497F621D-E3C3-D549-BCDE-B1C658BA2FF8}"/>
              </a:ext>
            </a:extLst>
          </p:cNvPr>
          <p:cNvSpPr>
            <a:spLocks noChangeShapeType="1"/>
          </p:cNvSpPr>
          <p:nvPr/>
        </p:nvSpPr>
        <p:spPr bwMode="auto">
          <a:xfrm>
            <a:off x="2161416" y="4182489"/>
            <a:ext cx="7494587" cy="0"/>
          </a:xfrm>
          <a:prstGeom prst="line">
            <a:avLst/>
          </a:prstGeom>
          <a:noFill/>
          <a:ln w="28575">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9" name="Line 14">
            <a:extLst>
              <a:ext uri="{FF2B5EF4-FFF2-40B4-BE49-F238E27FC236}">
                <a16:creationId xmlns:a16="http://schemas.microsoft.com/office/drawing/2014/main" id="{B5CA7B9A-CEFE-9440-989C-72777EDC3F97}"/>
              </a:ext>
            </a:extLst>
          </p:cNvPr>
          <p:cNvSpPr>
            <a:spLocks noChangeShapeType="1"/>
          </p:cNvSpPr>
          <p:nvPr/>
        </p:nvSpPr>
        <p:spPr bwMode="auto">
          <a:xfrm>
            <a:off x="2155066" y="5271514"/>
            <a:ext cx="7494587" cy="0"/>
          </a:xfrm>
          <a:prstGeom prst="line">
            <a:avLst/>
          </a:prstGeom>
          <a:noFill/>
          <a:ln w="28575">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 name="Rectangle 3">
            <a:extLst>
              <a:ext uri="{FF2B5EF4-FFF2-40B4-BE49-F238E27FC236}">
                <a16:creationId xmlns:a16="http://schemas.microsoft.com/office/drawing/2014/main" id="{446007AE-16BF-5641-9533-FDFCED5467B7}"/>
              </a:ext>
            </a:extLst>
          </p:cNvPr>
          <p:cNvSpPr/>
          <p:nvPr/>
        </p:nvSpPr>
        <p:spPr>
          <a:xfrm>
            <a:off x="2141951" y="2079321"/>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8DE70-9425-C941-B687-5CDA29AFB818}"/>
              </a:ext>
            </a:extLst>
          </p:cNvPr>
          <p:cNvSpPr/>
          <p:nvPr/>
        </p:nvSpPr>
        <p:spPr>
          <a:xfrm>
            <a:off x="2006253" y="3158647"/>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265DF2-3FEE-3D4C-9E18-1D8A86817D23}"/>
              </a:ext>
            </a:extLst>
          </p:cNvPr>
          <p:cNvSpPr/>
          <p:nvPr/>
        </p:nvSpPr>
        <p:spPr>
          <a:xfrm>
            <a:off x="2196231" y="4237973"/>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861685-9E67-3541-901D-AC152EC9F9C7}"/>
              </a:ext>
            </a:extLst>
          </p:cNvPr>
          <p:cNvSpPr/>
          <p:nvPr/>
        </p:nvSpPr>
        <p:spPr>
          <a:xfrm>
            <a:off x="2246335" y="5340264"/>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89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69" name="Text Box 105">
            <a:extLst>
              <a:ext uri="{FF2B5EF4-FFF2-40B4-BE49-F238E27FC236}">
                <a16:creationId xmlns:a16="http://schemas.microsoft.com/office/drawing/2014/main" id="{BFF25F7B-7978-5140-B991-E71AA865A711}"/>
              </a:ext>
            </a:extLst>
          </p:cNvPr>
          <p:cNvSpPr txBox="1">
            <a:spLocks noChangeArrowheads="1"/>
          </p:cNvSpPr>
          <p:nvPr/>
        </p:nvSpPr>
        <p:spPr bwMode="auto">
          <a:xfrm>
            <a:off x="2236856" y="5873422"/>
            <a:ext cx="1922463"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lost ACK scenario</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Text Box 107">
            <a:extLst>
              <a:ext uri="{FF2B5EF4-FFF2-40B4-BE49-F238E27FC236}">
                <a16:creationId xmlns:a16="http://schemas.microsoft.com/office/drawing/2014/main" id="{F3A3ACB5-362A-6544-B734-58B0D301B082}"/>
              </a:ext>
            </a:extLst>
          </p:cNvPr>
          <p:cNvSpPr txBox="1">
            <a:spLocks noChangeArrowheads="1"/>
          </p:cNvSpPr>
          <p:nvPr/>
        </p:nvSpPr>
        <p:spPr bwMode="auto">
          <a:xfrm>
            <a:off x="3970406" y="1183947"/>
            <a:ext cx="773113"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74" name="Text Box 111">
            <a:extLst>
              <a:ext uri="{FF2B5EF4-FFF2-40B4-BE49-F238E27FC236}">
                <a16:creationId xmlns:a16="http://schemas.microsoft.com/office/drawing/2014/main" id="{C335325B-B5CF-6043-990C-413A908C3855}"/>
              </a:ext>
            </a:extLst>
          </p:cNvPr>
          <p:cNvSpPr txBox="1">
            <a:spLocks noChangeArrowheads="1"/>
          </p:cNvSpPr>
          <p:nvPr/>
        </p:nvSpPr>
        <p:spPr bwMode="auto">
          <a:xfrm>
            <a:off x="1636781" y="1201410"/>
            <a:ext cx="776288"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4" name="Group 3">
            <a:extLst>
              <a:ext uri="{FF2B5EF4-FFF2-40B4-BE49-F238E27FC236}">
                <a16:creationId xmlns:a16="http://schemas.microsoft.com/office/drawing/2014/main" id="{47AB30F9-BD3F-264E-8DF5-3B4B9CA352A7}"/>
              </a:ext>
            </a:extLst>
          </p:cNvPr>
          <p:cNvGrpSpPr/>
          <p:nvPr/>
        </p:nvGrpSpPr>
        <p:grpSpPr>
          <a:xfrm>
            <a:off x="2032069" y="2342822"/>
            <a:ext cx="2346325" cy="571500"/>
            <a:chOff x="2032069" y="2342822"/>
            <a:chExt cx="2346325" cy="571500"/>
          </a:xfrm>
        </p:grpSpPr>
        <p:sp>
          <p:nvSpPr>
            <p:cNvPr id="171" name="Line 100">
              <a:extLst>
                <a:ext uri="{FF2B5EF4-FFF2-40B4-BE49-F238E27FC236}">
                  <a16:creationId xmlns:a16="http://schemas.microsoft.com/office/drawing/2014/main" id="{9BCB851E-085B-9D4B-8A34-064757F2C932}"/>
                </a:ext>
              </a:extLst>
            </p:cNvPr>
            <p:cNvSpPr>
              <a:spLocks noChangeShapeType="1"/>
            </p:cNvSpPr>
            <p:nvPr/>
          </p:nvSpPr>
          <p:spPr bwMode="auto">
            <a:xfrm>
              <a:off x="2032069" y="2342822"/>
              <a:ext cx="2346325" cy="57150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5" name="Rectangle 112">
              <a:extLst>
                <a:ext uri="{FF2B5EF4-FFF2-40B4-BE49-F238E27FC236}">
                  <a16:creationId xmlns:a16="http://schemas.microsoft.com/office/drawing/2014/main" id="{B9ED3E7B-3C38-A24B-9528-FA547DDE0CDC}"/>
                </a:ext>
              </a:extLst>
            </p:cNvPr>
            <p:cNvSpPr>
              <a:spLocks noChangeArrowheads="1"/>
            </p:cNvSpPr>
            <p:nvPr/>
          </p:nvSpPr>
          <p:spPr bwMode="auto">
            <a:xfrm>
              <a:off x="2735331" y="2423785"/>
              <a:ext cx="869950" cy="40163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Text Box 113">
              <a:extLst>
                <a:ext uri="{FF2B5EF4-FFF2-40B4-BE49-F238E27FC236}">
                  <a16:creationId xmlns:a16="http://schemas.microsoft.com/office/drawing/2014/main" id="{08010453-6652-E348-AC57-7E9E8D356969}"/>
                </a:ext>
              </a:extLst>
            </p:cNvPr>
            <p:cNvSpPr txBox="1">
              <a:spLocks noChangeArrowheads="1"/>
            </p:cNvSpPr>
            <p:nvPr/>
          </p:nvSpPr>
          <p:spPr bwMode="auto">
            <a:xfrm>
              <a:off x="2176531" y="2476172"/>
              <a:ext cx="208597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sp>
        <p:nvSpPr>
          <p:cNvPr id="179" name="Line 118">
            <a:extLst>
              <a:ext uri="{FF2B5EF4-FFF2-40B4-BE49-F238E27FC236}">
                <a16:creationId xmlns:a16="http://schemas.microsoft.com/office/drawing/2014/main" id="{5429E427-16E3-344A-A034-DAE0253AB97D}"/>
              </a:ext>
            </a:extLst>
          </p:cNvPr>
          <p:cNvSpPr>
            <a:spLocks noChangeShapeType="1"/>
          </p:cNvSpPr>
          <p:nvPr/>
        </p:nvSpPr>
        <p:spPr bwMode="auto">
          <a:xfrm>
            <a:off x="2011431" y="2101522"/>
            <a:ext cx="0" cy="3525838"/>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0" name="Line 119">
            <a:extLst>
              <a:ext uri="{FF2B5EF4-FFF2-40B4-BE49-F238E27FC236}">
                <a16:creationId xmlns:a16="http://schemas.microsoft.com/office/drawing/2014/main" id="{B685EEAE-4766-CE43-A2A6-32288A3FE5E9}"/>
              </a:ext>
            </a:extLst>
          </p:cNvPr>
          <p:cNvSpPr>
            <a:spLocks noChangeShapeType="1"/>
          </p:cNvSpPr>
          <p:nvPr/>
        </p:nvSpPr>
        <p:spPr bwMode="auto">
          <a:xfrm>
            <a:off x="4438719" y="2096760"/>
            <a:ext cx="0" cy="3538537"/>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8" name="Group 7">
            <a:extLst>
              <a:ext uri="{FF2B5EF4-FFF2-40B4-BE49-F238E27FC236}">
                <a16:creationId xmlns:a16="http://schemas.microsoft.com/office/drawing/2014/main" id="{F2169BDB-26D4-794C-AF29-1EBFE13D6C8F}"/>
              </a:ext>
            </a:extLst>
          </p:cNvPr>
          <p:cNvGrpSpPr/>
          <p:nvPr/>
        </p:nvGrpSpPr>
        <p:grpSpPr>
          <a:xfrm>
            <a:off x="2019369" y="4104947"/>
            <a:ext cx="2351087" cy="512763"/>
            <a:chOff x="2019369" y="4104947"/>
            <a:chExt cx="2351087" cy="512763"/>
          </a:xfrm>
        </p:grpSpPr>
        <p:sp>
          <p:nvSpPr>
            <p:cNvPr id="170" name="Line 99">
              <a:extLst>
                <a:ext uri="{FF2B5EF4-FFF2-40B4-BE49-F238E27FC236}">
                  <a16:creationId xmlns:a16="http://schemas.microsoft.com/office/drawing/2014/main" id="{79B38498-1004-6944-956A-ECE43F5BF0A1}"/>
                </a:ext>
              </a:extLst>
            </p:cNvPr>
            <p:cNvSpPr>
              <a:spLocks noChangeShapeType="1"/>
            </p:cNvSpPr>
            <p:nvPr/>
          </p:nvSpPr>
          <p:spPr bwMode="auto">
            <a:xfrm>
              <a:off x="2019369" y="4111297"/>
              <a:ext cx="2351087" cy="506413"/>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Rectangle 122">
              <a:extLst>
                <a:ext uri="{FF2B5EF4-FFF2-40B4-BE49-F238E27FC236}">
                  <a16:creationId xmlns:a16="http://schemas.microsoft.com/office/drawing/2014/main" id="{60DDB655-86B1-2D4B-9108-1CEBCFF76AC9}"/>
                </a:ext>
              </a:extLst>
            </p:cNvPr>
            <p:cNvSpPr>
              <a:spLocks noChangeArrowheads="1"/>
            </p:cNvSpPr>
            <p:nvPr/>
          </p:nvSpPr>
          <p:spPr bwMode="auto">
            <a:xfrm>
              <a:off x="2628969" y="4104947"/>
              <a:ext cx="989012" cy="43021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2" name="Text Box 123">
              <a:extLst>
                <a:ext uri="{FF2B5EF4-FFF2-40B4-BE49-F238E27FC236}">
                  <a16:creationId xmlns:a16="http://schemas.microsoft.com/office/drawing/2014/main" id="{FB31845A-BC05-2942-A23F-7101518E3BF6}"/>
                </a:ext>
              </a:extLst>
            </p:cNvPr>
            <p:cNvSpPr txBox="1">
              <a:spLocks noChangeArrowheads="1"/>
            </p:cNvSpPr>
            <p:nvPr/>
          </p:nvSpPr>
          <p:spPr bwMode="auto">
            <a:xfrm>
              <a:off x="2165419" y="4185910"/>
              <a:ext cx="208597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grpSp>
      <p:grpSp>
        <p:nvGrpSpPr>
          <p:cNvPr id="6" name="Group 5">
            <a:extLst>
              <a:ext uri="{FF2B5EF4-FFF2-40B4-BE49-F238E27FC236}">
                <a16:creationId xmlns:a16="http://schemas.microsoft.com/office/drawing/2014/main" id="{BDFBEB0F-AD33-9841-96A8-08332FBAA960}"/>
              </a:ext>
            </a:extLst>
          </p:cNvPr>
          <p:cNvGrpSpPr/>
          <p:nvPr/>
        </p:nvGrpSpPr>
        <p:grpSpPr>
          <a:xfrm>
            <a:off x="2857569" y="3004810"/>
            <a:ext cx="1484312" cy="628650"/>
            <a:chOff x="2857569" y="3004810"/>
            <a:chExt cx="1484312" cy="628650"/>
          </a:xfrm>
        </p:grpSpPr>
        <p:sp>
          <p:nvSpPr>
            <p:cNvPr id="172" name="Line 104">
              <a:extLst>
                <a:ext uri="{FF2B5EF4-FFF2-40B4-BE49-F238E27FC236}">
                  <a16:creationId xmlns:a16="http://schemas.microsoft.com/office/drawing/2014/main" id="{CDD77362-C693-4645-AF99-2BBCF441D31A}"/>
                </a:ext>
              </a:extLst>
            </p:cNvPr>
            <p:cNvSpPr>
              <a:spLocks noChangeShapeType="1"/>
            </p:cNvSpPr>
            <p:nvPr/>
          </p:nvSpPr>
          <p:spPr bwMode="auto">
            <a:xfrm flipH="1">
              <a:off x="3068706" y="3004810"/>
              <a:ext cx="1273175" cy="42703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7" name="Rectangle 114">
              <a:extLst>
                <a:ext uri="{FF2B5EF4-FFF2-40B4-BE49-F238E27FC236}">
                  <a16:creationId xmlns:a16="http://schemas.microsoft.com/office/drawing/2014/main" id="{8B525616-75BA-9C49-973A-BD0F57E70412}"/>
                </a:ext>
              </a:extLst>
            </p:cNvPr>
            <p:cNvSpPr>
              <a:spLocks noChangeArrowheads="1"/>
            </p:cNvSpPr>
            <p:nvPr/>
          </p:nvSpPr>
          <p:spPr bwMode="auto">
            <a:xfrm>
              <a:off x="3303656" y="3090535"/>
              <a:ext cx="747713" cy="24606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8" name="Text Box 115">
              <a:extLst>
                <a:ext uri="{FF2B5EF4-FFF2-40B4-BE49-F238E27FC236}">
                  <a16:creationId xmlns:a16="http://schemas.microsoft.com/office/drawing/2014/main" id="{F3EC555B-6627-3C46-9C43-7AB97835B780}"/>
                </a:ext>
              </a:extLst>
            </p:cNvPr>
            <p:cNvSpPr txBox="1">
              <a:spLocks noChangeArrowheads="1"/>
            </p:cNvSpPr>
            <p:nvPr/>
          </p:nvSpPr>
          <p:spPr bwMode="auto">
            <a:xfrm>
              <a:off x="3224281" y="3046085"/>
              <a:ext cx="94932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183" name="Text Box 124">
              <a:extLst>
                <a:ext uri="{FF2B5EF4-FFF2-40B4-BE49-F238E27FC236}">
                  <a16:creationId xmlns:a16="http://schemas.microsoft.com/office/drawing/2014/main" id="{41BA4870-FF33-4142-991E-EDDE2B5293A4}"/>
                </a:ext>
              </a:extLst>
            </p:cNvPr>
            <p:cNvSpPr txBox="1">
              <a:spLocks noChangeArrowheads="1"/>
            </p:cNvSpPr>
            <p:nvPr/>
          </p:nvSpPr>
          <p:spPr bwMode="auto">
            <a:xfrm>
              <a:off x="2857569" y="3236585"/>
              <a:ext cx="3587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grpSp>
      <p:grpSp>
        <p:nvGrpSpPr>
          <p:cNvPr id="9" name="Group 8">
            <a:extLst>
              <a:ext uri="{FF2B5EF4-FFF2-40B4-BE49-F238E27FC236}">
                <a16:creationId xmlns:a16="http://schemas.microsoft.com/office/drawing/2014/main" id="{CA465D82-8FEB-3440-B371-2468D04E80CF}"/>
              </a:ext>
            </a:extLst>
          </p:cNvPr>
          <p:cNvGrpSpPr/>
          <p:nvPr/>
        </p:nvGrpSpPr>
        <p:grpSpPr>
          <a:xfrm>
            <a:off x="2008256" y="4703435"/>
            <a:ext cx="2338388" cy="782637"/>
            <a:chOff x="2008256" y="4703435"/>
            <a:chExt cx="2338388" cy="782637"/>
          </a:xfrm>
        </p:grpSpPr>
        <p:sp>
          <p:nvSpPr>
            <p:cNvPr id="185" name="Line 127">
              <a:extLst>
                <a:ext uri="{FF2B5EF4-FFF2-40B4-BE49-F238E27FC236}">
                  <a16:creationId xmlns:a16="http://schemas.microsoft.com/office/drawing/2014/main" id="{6B2D3167-D859-5D44-BBF6-C9AD75BFE46D}"/>
                </a:ext>
              </a:extLst>
            </p:cNvPr>
            <p:cNvSpPr>
              <a:spLocks noChangeShapeType="1"/>
            </p:cNvSpPr>
            <p:nvPr/>
          </p:nvSpPr>
          <p:spPr bwMode="auto">
            <a:xfrm flipH="1">
              <a:off x="2008256" y="4703435"/>
              <a:ext cx="2338388" cy="78263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Rectangle 128">
              <a:extLst>
                <a:ext uri="{FF2B5EF4-FFF2-40B4-BE49-F238E27FC236}">
                  <a16:creationId xmlns:a16="http://schemas.microsoft.com/office/drawing/2014/main" id="{37A3DBF6-24FE-EF4F-8D6C-4ABC3854148F}"/>
                </a:ext>
              </a:extLst>
            </p:cNvPr>
            <p:cNvSpPr>
              <a:spLocks noChangeArrowheads="1"/>
            </p:cNvSpPr>
            <p:nvPr/>
          </p:nvSpPr>
          <p:spPr bwMode="auto">
            <a:xfrm>
              <a:off x="2841694" y="4960610"/>
              <a:ext cx="747712" cy="24606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Text Box 129">
              <a:extLst>
                <a:ext uri="{FF2B5EF4-FFF2-40B4-BE49-F238E27FC236}">
                  <a16:creationId xmlns:a16="http://schemas.microsoft.com/office/drawing/2014/main" id="{06DE42B2-117E-D241-8A87-B070A56CDFEA}"/>
                </a:ext>
              </a:extLst>
            </p:cNvPr>
            <p:cNvSpPr txBox="1">
              <a:spLocks noChangeArrowheads="1"/>
            </p:cNvSpPr>
            <p:nvPr/>
          </p:nvSpPr>
          <p:spPr bwMode="auto">
            <a:xfrm>
              <a:off x="2762319" y="4916160"/>
              <a:ext cx="94932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grpSp>
      <p:grpSp>
        <p:nvGrpSpPr>
          <p:cNvPr id="7" name="Group 6">
            <a:extLst>
              <a:ext uri="{FF2B5EF4-FFF2-40B4-BE49-F238E27FC236}">
                <a16:creationId xmlns:a16="http://schemas.microsoft.com/office/drawing/2014/main" id="{9218D318-345A-1343-9E16-E2157D9EC9CA}"/>
              </a:ext>
            </a:extLst>
          </p:cNvPr>
          <p:cNvGrpSpPr/>
          <p:nvPr/>
        </p:nvGrpSpPr>
        <p:grpSpPr>
          <a:xfrm>
            <a:off x="1638369" y="2347585"/>
            <a:ext cx="396875" cy="1751012"/>
            <a:chOff x="1638369" y="2347585"/>
            <a:chExt cx="396875" cy="1751012"/>
          </a:xfrm>
        </p:grpSpPr>
        <p:sp>
          <p:nvSpPr>
            <p:cNvPr id="184" name="Text Box 126">
              <a:extLst>
                <a:ext uri="{FF2B5EF4-FFF2-40B4-BE49-F238E27FC236}">
                  <a16:creationId xmlns:a16="http://schemas.microsoft.com/office/drawing/2014/main" id="{708F4626-9140-0E43-9D62-AA0567E12965}"/>
                </a:ext>
              </a:extLst>
            </p:cNvPr>
            <p:cNvSpPr txBox="1">
              <a:spLocks noChangeArrowheads="1"/>
            </p:cNvSpPr>
            <p:nvPr/>
          </p:nvSpPr>
          <p:spPr bwMode="auto">
            <a:xfrm rot="10800000">
              <a:off x="1638369" y="2890510"/>
              <a:ext cx="396875" cy="688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188" name="Group 134">
              <a:extLst>
                <a:ext uri="{FF2B5EF4-FFF2-40B4-BE49-F238E27FC236}">
                  <a16:creationId xmlns:a16="http://schemas.microsoft.com/office/drawing/2014/main" id="{A9BA4A8C-06E2-9D49-BA1F-308DB5A5179B}"/>
                </a:ext>
              </a:extLst>
            </p:cNvPr>
            <p:cNvGrpSpPr>
              <a:grpSpLocks/>
            </p:cNvGrpSpPr>
            <p:nvPr/>
          </p:nvGrpSpPr>
          <p:grpSpPr bwMode="auto">
            <a:xfrm>
              <a:off x="1779656" y="2347585"/>
              <a:ext cx="104775" cy="508000"/>
              <a:chOff x="3099" y="1749"/>
              <a:chExt cx="66" cy="320"/>
            </a:xfrm>
          </p:grpSpPr>
          <p:sp>
            <p:nvSpPr>
              <p:cNvPr id="189" name="Line 132">
                <a:extLst>
                  <a:ext uri="{FF2B5EF4-FFF2-40B4-BE49-F238E27FC236}">
                    <a16:creationId xmlns:a16="http://schemas.microsoft.com/office/drawing/2014/main" id="{9EFE05E8-2CD9-1641-9F8B-2FBC570F2364}"/>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Line 133">
                <a:extLst>
                  <a:ext uri="{FF2B5EF4-FFF2-40B4-BE49-F238E27FC236}">
                    <a16:creationId xmlns:a16="http://schemas.microsoft.com/office/drawing/2014/main" id="{65E827A8-0207-644E-85CB-90C7657D1F32}"/>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91" name="Group 135">
              <a:extLst>
                <a:ext uri="{FF2B5EF4-FFF2-40B4-BE49-F238E27FC236}">
                  <a16:creationId xmlns:a16="http://schemas.microsoft.com/office/drawing/2014/main" id="{0EF52FA7-3D6C-FA40-A158-75B80E576A89}"/>
                </a:ext>
              </a:extLst>
            </p:cNvPr>
            <p:cNvGrpSpPr>
              <a:grpSpLocks/>
            </p:cNvGrpSpPr>
            <p:nvPr/>
          </p:nvGrpSpPr>
          <p:grpSpPr bwMode="auto">
            <a:xfrm rot="10800000">
              <a:off x="1774894" y="3590597"/>
              <a:ext cx="104775" cy="508000"/>
              <a:chOff x="3099" y="1749"/>
              <a:chExt cx="66" cy="320"/>
            </a:xfrm>
          </p:grpSpPr>
          <p:sp>
            <p:nvSpPr>
              <p:cNvPr id="192" name="Line 136">
                <a:extLst>
                  <a:ext uri="{FF2B5EF4-FFF2-40B4-BE49-F238E27FC236}">
                    <a16:creationId xmlns:a16="http://schemas.microsoft.com/office/drawing/2014/main" id="{5229B570-0DC5-A34A-9912-9DC1EC3AF608}"/>
                  </a:ext>
                </a:extLst>
              </p:cNvPr>
              <p:cNvSpPr>
                <a:spLocks noChangeShapeType="1"/>
              </p:cNvSpPr>
              <p:nvPr/>
            </p:nvSpPr>
            <p:spPr bwMode="auto">
              <a:xfrm flipV="1">
                <a:off x="3136" y="1756"/>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3" name="Line 137">
                <a:extLst>
                  <a:ext uri="{FF2B5EF4-FFF2-40B4-BE49-F238E27FC236}">
                    <a16:creationId xmlns:a16="http://schemas.microsoft.com/office/drawing/2014/main" id="{F842F667-D30F-4D4B-9510-3CA19042994E}"/>
                  </a:ext>
                </a:extLst>
              </p:cNvPr>
              <p:cNvSpPr>
                <a:spLocks noChangeShapeType="1"/>
              </p:cNvSpPr>
              <p:nvPr/>
            </p:nvSpPr>
            <p:spPr bwMode="auto">
              <a:xfrm>
                <a:off x="3106" y="1759"/>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94" name="Text Box 172">
            <a:extLst>
              <a:ext uri="{FF2B5EF4-FFF2-40B4-BE49-F238E27FC236}">
                <a16:creationId xmlns:a16="http://schemas.microsoft.com/office/drawing/2014/main" id="{5B3CEA4D-B0D0-D04E-ADE8-909B1EDA7441}"/>
              </a:ext>
            </a:extLst>
          </p:cNvPr>
          <p:cNvSpPr txBox="1">
            <a:spLocks noChangeArrowheads="1"/>
          </p:cNvSpPr>
          <p:nvPr/>
        </p:nvSpPr>
        <p:spPr bwMode="auto">
          <a:xfrm>
            <a:off x="7759116" y="5873422"/>
            <a:ext cx="2073275"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premature timeout</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Text Box 177">
            <a:extLst>
              <a:ext uri="{FF2B5EF4-FFF2-40B4-BE49-F238E27FC236}">
                <a16:creationId xmlns:a16="http://schemas.microsoft.com/office/drawing/2014/main" id="{970D57D0-6509-F14E-A7FF-FFA09672DA95}"/>
              </a:ext>
            </a:extLst>
          </p:cNvPr>
          <p:cNvSpPr txBox="1">
            <a:spLocks noChangeArrowheads="1"/>
          </p:cNvSpPr>
          <p:nvPr/>
        </p:nvSpPr>
        <p:spPr bwMode="auto">
          <a:xfrm>
            <a:off x="9567278" y="1183947"/>
            <a:ext cx="773113"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99" name="Text Box 181">
            <a:extLst>
              <a:ext uri="{FF2B5EF4-FFF2-40B4-BE49-F238E27FC236}">
                <a16:creationId xmlns:a16="http://schemas.microsoft.com/office/drawing/2014/main" id="{5C9181D9-76B4-1547-B4C6-C03AC2F11CD9}"/>
              </a:ext>
            </a:extLst>
          </p:cNvPr>
          <p:cNvSpPr txBox="1">
            <a:spLocks noChangeArrowheads="1"/>
          </p:cNvSpPr>
          <p:nvPr/>
        </p:nvSpPr>
        <p:spPr bwMode="auto">
          <a:xfrm>
            <a:off x="7233653" y="1201410"/>
            <a:ext cx="776288"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205" name="Line 186">
            <a:extLst>
              <a:ext uri="{FF2B5EF4-FFF2-40B4-BE49-F238E27FC236}">
                <a16:creationId xmlns:a16="http://schemas.microsoft.com/office/drawing/2014/main" id="{DCFF6781-2E36-E241-A5F5-C0B04BC7CABB}"/>
              </a:ext>
            </a:extLst>
          </p:cNvPr>
          <p:cNvSpPr>
            <a:spLocks noChangeShapeType="1"/>
          </p:cNvSpPr>
          <p:nvPr/>
        </p:nvSpPr>
        <p:spPr bwMode="auto">
          <a:xfrm>
            <a:off x="7608303" y="2101522"/>
            <a:ext cx="0" cy="3525838"/>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Line 187">
            <a:extLst>
              <a:ext uri="{FF2B5EF4-FFF2-40B4-BE49-F238E27FC236}">
                <a16:creationId xmlns:a16="http://schemas.microsoft.com/office/drawing/2014/main" id="{9C6DC5B3-2960-3047-BC8D-684B3D849A13}"/>
              </a:ext>
            </a:extLst>
          </p:cNvPr>
          <p:cNvSpPr>
            <a:spLocks noChangeShapeType="1"/>
          </p:cNvSpPr>
          <p:nvPr/>
        </p:nvSpPr>
        <p:spPr bwMode="auto">
          <a:xfrm>
            <a:off x="10013366" y="2096760"/>
            <a:ext cx="0" cy="3538537"/>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7" name="Rectangle 188">
            <a:extLst>
              <a:ext uri="{FF2B5EF4-FFF2-40B4-BE49-F238E27FC236}">
                <a16:creationId xmlns:a16="http://schemas.microsoft.com/office/drawing/2014/main" id="{C15D63E4-15E1-BA4A-9606-42B07BDE7490}"/>
              </a:ext>
            </a:extLst>
          </p:cNvPr>
          <p:cNvSpPr>
            <a:spLocks noChangeArrowheads="1"/>
          </p:cNvSpPr>
          <p:nvPr/>
        </p:nvSpPr>
        <p:spPr bwMode="auto">
          <a:xfrm>
            <a:off x="8621128" y="4228772"/>
            <a:ext cx="1057275" cy="5080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3" name="Group 12">
            <a:extLst>
              <a:ext uri="{FF2B5EF4-FFF2-40B4-BE49-F238E27FC236}">
                <a16:creationId xmlns:a16="http://schemas.microsoft.com/office/drawing/2014/main" id="{B716CABB-9429-2844-BE7D-347FDDC00473}"/>
              </a:ext>
            </a:extLst>
          </p:cNvPr>
          <p:cNvGrpSpPr/>
          <p:nvPr/>
        </p:nvGrpSpPr>
        <p:grpSpPr>
          <a:xfrm>
            <a:off x="7595603" y="4111297"/>
            <a:ext cx="2441575" cy="668338"/>
            <a:chOff x="7595603" y="4111297"/>
            <a:chExt cx="2441575" cy="668338"/>
          </a:xfrm>
        </p:grpSpPr>
        <p:sp>
          <p:nvSpPr>
            <p:cNvPr id="195" name="Line 173">
              <a:extLst>
                <a:ext uri="{FF2B5EF4-FFF2-40B4-BE49-F238E27FC236}">
                  <a16:creationId xmlns:a16="http://schemas.microsoft.com/office/drawing/2014/main" id="{3966F5D7-3131-A64E-88FC-C5DD67C3305E}"/>
                </a:ext>
              </a:extLst>
            </p:cNvPr>
            <p:cNvSpPr>
              <a:spLocks noChangeShapeType="1"/>
            </p:cNvSpPr>
            <p:nvPr/>
          </p:nvSpPr>
          <p:spPr bwMode="auto">
            <a:xfrm>
              <a:off x="7595603" y="4111297"/>
              <a:ext cx="2441575" cy="665163"/>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Text Box 189">
              <a:extLst>
                <a:ext uri="{FF2B5EF4-FFF2-40B4-BE49-F238E27FC236}">
                  <a16:creationId xmlns:a16="http://schemas.microsoft.com/office/drawing/2014/main" id="{3EE494A8-6A2C-9F45-AA30-D5C659A717EE}"/>
                </a:ext>
              </a:extLst>
            </p:cNvPr>
            <p:cNvSpPr txBox="1">
              <a:spLocks noChangeArrowheads="1"/>
            </p:cNvSpPr>
            <p:nvPr/>
          </p:nvSpPr>
          <p:spPr bwMode="auto">
            <a:xfrm>
              <a:off x="8541753" y="4262110"/>
              <a:ext cx="1212850" cy="5175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bytes of data</a:t>
              </a:r>
            </a:p>
          </p:txBody>
        </p:sp>
      </p:grpSp>
      <p:sp>
        <p:nvSpPr>
          <p:cNvPr id="211" name="Rectangle 193">
            <a:extLst>
              <a:ext uri="{FF2B5EF4-FFF2-40B4-BE49-F238E27FC236}">
                <a16:creationId xmlns:a16="http://schemas.microsoft.com/office/drawing/2014/main" id="{1BAF70E7-D466-2441-88C5-22FFEB1CAF5E}"/>
              </a:ext>
            </a:extLst>
          </p:cNvPr>
          <p:cNvSpPr>
            <a:spLocks noChangeArrowheads="1"/>
          </p:cNvSpPr>
          <p:nvPr/>
        </p:nvSpPr>
        <p:spPr bwMode="auto">
          <a:xfrm>
            <a:off x="8460791" y="5071735"/>
            <a:ext cx="747712" cy="24606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9E6A0178-9B0F-8A48-942B-60D872AAAD83}"/>
              </a:ext>
            </a:extLst>
          </p:cNvPr>
          <p:cNvGrpSpPr/>
          <p:nvPr/>
        </p:nvGrpSpPr>
        <p:grpSpPr>
          <a:xfrm>
            <a:off x="7627353" y="4814560"/>
            <a:ext cx="2338388" cy="782637"/>
            <a:chOff x="7627353" y="4814560"/>
            <a:chExt cx="2338388" cy="782637"/>
          </a:xfrm>
        </p:grpSpPr>
        <p:sp>
          <p:nvSpPr>
            <p:cNvPr id="210" name="Line 192">
              <a:extLst>
                <a:ext uri="{FF2B5EF4-FFF2-40B4-BE49-F238E27FC236}">
                  <a16:creationId xmlns:a16="http://schemas.microsoft.com/office/drawing/2014/main" id="{3827C940-37F6-2042-821B-DC7FC5969C64}"/>
                </a:ext>
              </a:extLst>
            </p:cNvPr>
            <p:cNvSpPr>
              <a:spLocks noChangeShapeType="1"/>
            </p:cNvSpPr>
            <p:nvPr/>
          </p:nvSpPr>
          <p:spPr bwMode="auto">
            <a:xfrm flipH="1">
              <a:off x="7627353" y="4814560"/>
              <a:ext cx="2338388" cy="78263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194">
              <a:extLst>
                <a:ext uri="{FF2B5EF4-FFF2-40B4-BE49-F238E27FC236}">
                  <a16:creationId xmlns:a16="http://schemas.microsoft.com/office/drawing/2014/main" id="{7D3D6198-BDB0-DC4C-B2A5-2DBD9359B868}"/>
                </a:ext>
              </a:extLst>
            </p:cNvPr>
            <p:cNvSpPr txBox="1">
              <a:spLocks noChangeArrowheads="1"/>
            </p:cNvSpPr>
            <p:nvPr/>
          </p:nvSpPr>
          <p:spPr bwMode="auto">
            <a:xfrm>
              <a:off x="8381416" y="5027285"/>
              <a:ext cx="94932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nvGrpSpPr>
          <p:cNvPr id="10" name="Group 9">
            <a:extLst>
              <a:ext uri="{FF2B5EF4-FFF2-40B4-BE49-F238E27FC236}">
                <a16:creationId xmlns:a16="http://schemas.microsoft.com/office/drawing/2014/main" id="{31CBCB81-D9E2-8D44-8B58-3A8203D0290F}"/>
              </a:ext>
            </a:extLst>
          </p:cNvPr>
          <p:cNvGrpSpPr/>
          <p:nvPr/>
        </p:nvGrpSpPr>
        <p:grpSpPr>
          <a:xfrm>
            <a:off x="7235241" y="2347585"/>
            <a:ext cx="396875" cy="1751012"/>
            <a:chOff x="7235241" y="2347585"/>
            <a:chExt cx="396875" cy="1751012"/>
          </a:xfrm>
        </p:grpSpPr>
        <p:sp>
          <p:nvSpPr>
            <p:cNvPr id="209" name="Text Box 191">
              <a:extLst>
                <a:ext uri="{FF2B5EF4-FFF2-40B4-BE49-F238E27FC236}">
                  <a16:creationId xmlns:a16="http://schemas.microsoft.com/office/drawing/2014/main" id="{D65DE059-0ADE-BA43-86FA-261D968382D9}"/>
                </a:ext>
              </a:extLst>
            </p:cNvPr>
            <p:cNvSpPr txBox="1">
              <a:spLocks noChangeArrowheads="1"/>
            </p:cNvSpPr>
            <p:nvPr/>
          </p:nvSpPr>
          <p:spPr bwMode="auto">
            <a:xfrm rot="10800000">
              <a:off x="7235241" y="2890510"/>
              <a:ext cx="396875" cy="688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213" name="Group 195">
              <a:extLst>
                <a:ext uri="{FF2B5EF4-FFF2-40B4-BE49-F238E27FC236}">
                  <a16:creationId xmlns:a16="http://schemas.microsoft.com/office/drawing/2014/main" id="{FD63DE3D-F3EB-7747-87C5-F31E049B82E4}"/>
                </a:ext>
              </a:extLst>
            </p:cNvPr>
            <p:cNvGrpSpPr>
              <a:grpSpLocks/>
            </p:cNvGrpSpPr>
            <p:nvPr/>
          </p:nvGrpSpPr>
          <p:grpSpPr bwMode="auto">
            <a:xfrm>
              <a:off x="7376528" y="2347585"/>
              <a:ext cx="104775" cy="508000"/>
              <a:chOff x="3099" y="1749"/>
              <a:chExt cx="66" cy="320"/>
            </a:xfrm>
          </p:grpSpPr>
          <p:sp>
            <p:nvSpPr>
              <p:cNvPr id="214" name="Line 196">
                <a:extLst>
                  <a:ext uri="{FF2B5EF4-FFF2-40B4-BE49-F238E27FC236}">
                    <a16:creationId xmlns:a16="http://schemas.microsoft.com/office/drawing/2014/main" id="{F7116EE1-F7FA-8E4C-BC16-6BA1240EF8FC}"/>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5" name="Line 197">
                <a:extLst>
                  <a:ext uri="{FF2B5EF4-FFF2-40B4-BE49-F238E27FC236}">
                    <a16:creationId xmlns:a16="http://schemas.microsoft.com/office/drawing/2014/main" id="{057CB57E-4B2F-8C47-97F5-D0924F70DC97}"/>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16" name="Group 198">
              <a:extLst>
                <a:ext uri="{FF2B5EF4-FFF2-40B4-BE49-F238E27FC236}">
                  <a16:creationId xmlns:a16="http://schemas.microsoft.com/office/drawing/2014/main" id="{2E37771D-0A96-C34C-9C6B-504E80416ADC}"/>
                </a:ext>
              </a:extLst>
            </p:cNvPr>
            <p:cNvGrpSpPr>
              <a:grpSpLocks/>
            </p:cNvGrpSpPr>
            <p:nvPr/>
          </p:nvGrpSpPr>
          <p:grpSpPr bwMode="auto">
            <a:xfrm rot="10800000">
              <a:off x="7371766" y="3590597"/>
              <a:ext cx="104775" cy="508000"/>
              <a:chOff x="3099" y="1749"/>
              <a:chExt cx="66" cy="320"/>
            </a:xfrm>
          </p:grpSpPr>
          <p:sp>
            <p:nvSpPr>
              <p:cNvPr id="217" name="Line 199">
                <a:extLst>
                  <a:ext uri="{FF2B5EF4-FFF2-40B4-BE49-F238E27FC236}">
                    <a16:creationId xmlns:a16="http://schemas.microsoft.com/office/drawing/2014/main" id="{8E20D991-E195-FF4D-88F7-684DF42E9E14}"/>
                  </a:ext>
                </a:extLst>
              </p:cNvPr>
              <p:cNvSpPr>
                <a:spLocks noChangeShapeType="1"/>
              </p:cNvSpPr>
              <p:nvPr/>
            </p:nvSpPr>
            <p:spPr bwMode="auto">
              <a:xfrm flipV="1">
                <a:off x="3137" y="1756"/>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Line 200">
                <a:extLst>
                  <a:ext uri="{FF2B5EF4-FFF2-40B4-BE49-F238E27FC236}">
                    <a16:creationId xmlns:a16="http://schemas.microsoft.com/office/drawing/2014/main" id="{22C60B84-78BE-7345-BBC2-2490BC4DEFD3}"/>
                  </a:ext>
                </a:extLst>
              </p:cNvPr>
              <p:cNvSpPr>
                <a:spLocks noChangeShapeType="1"/>
              </p:cNvSpPr>
              <p:nvPr/>
            </p:nvSpPr>
            <p:spPr bwMode="auto">
              <a:xfrm>
                <a:off x="3107" y="1759"/>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2" name="Group 11">
            <a:extLst>
              <a:ext uri="{FF2B5EF4-FFF2-40B4-BE49-F238E27FC236}">
                <a16:creationId xmlns:a16="http://schemas.microsoft.com/office/drawing/2014/main" id="{A4259714-F109-3243-BC51-888D64DBCE91}"/>
              </a:ext>
            </a:extLst>
          </p:cNvPr>
          <p:cNvGrpSpPr/>
          <p:nvPr/>
        </p:nvGrpSpPr>
        <p:grpSpPr>
          <a:xfrm>
            <a:off x="7603541" y="3004810"/>
            <a:ext cx="2339975" cy="1944687"/>
            <a:chOff x="7603541" y="3004810"/>
            <a:chExt cx="2339975" cy="1944687"/>
          </a:xfrm>
        </p:grpSpPr>
        <p:sp>
          <p:nvSpPr>
            <p:cNvPr id="197" name="Line 175">
              <a:extLst>
                <a:ext uri="{FF2B5EF4-FFF2-40B4-BE49-F238E27FC236}">
                  <a16:creationId xmlns:a16="http://schemas.microsoft.com/office/drawing/2014/main" id="{C6151221-64CD-0A4D-8DCC-7243A0014631}"/>
                </a:ext>
              </a:extLst>
            </p:cNvPr>
            <p:cNvSpPr>
              <a:spLocks noChangeShapeType="1"/>
            </p:cNvSpPr>
            <p:nvPr/>
          </p:nvSpPr>
          <p:spPr bwMode="auto">
            <a:xfrm flipH="1">
              <a:off x="7603541" y="3004810"/>
              <a:ext cx="2335212" cy="158908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2" name="Group 202">
              <a:extLst>
                <a:ext uri="{FF2B5EF4-FFF2-40B4-BE49-F238E27FC236}">
                  <a16:creationId xmlns:a16="http://schemas.microsoft.com/office/drawing/2014/main" id="{D30CD59C-C944-CF4F-B17A-64886A573C0F}"/>
                </a:ext>
              </a:extLst>
            </p:cNvPr>
            <p:cNvGrpSpPr>
              <a:grpSpLocks/>
            </p:cNvGrpSpPr>
            <p:nvPr/>
          </p:nvGrpSpPr>
          <p:grpSpPr bwMode="auto">
            <a:xfrm>
              <a:off x="8505241" y="3496935"/>
              <a:ext cx="949325" cy="304800"/>
              <a:chOff x="4215" y="2253"/>
              <a:chExt cx="598" cy="192"/>
            </a:xfrm>
          </p:grpSpPr>
          <p:sp>
            <p:nvSpPr>
              <p:cNvPr id="203" name="Rectangle 184">
                <a:extLst>
                  <a:ext uri="{FF2B5EF4-FFF2-40B4-BE49-F238E27FC236}">
                    <a16:creationId xmlns:a16="http://schemas.microsoft.com/office/drawing/2014/main" id="{38FC2E88-8043-CE4C-A502-AFA317824443}"/>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Text Box 185">
                <a:extLst>
                  <a:ext uri="{FF2B5EF4-FFF2-40B4-BE49-F238E27FC236}">
                    <a16:creationId xmlns:a16="http://schemas.microsoft.com/office/drawing/2014/main" id="{7BF7DF1E-2F02-9D41-B7BC-991A51E982F6}"/>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223" name="Line 207">
              <a:extLst>
                <a:ext uri="{FF2B5EF4-FFF2-40B4-BE49-F238E27FC236}">
                  <a16:creationId xmlns:a16="http://schemas.microsoft.com/office/drawing/2014/main" id="{00ED8980-6CB4-9148-B161-8172F2430A06}"/>
                </a:ext>
              </a:extLst>
            </p:cNvPr>
            <p:cNvSpPr>
              <a:spLocks noChangeShapeType="1"/>
            </p:cNvSpPr>
            <p:nvPr/>
          </p:nvSpPr>
          <p:spPr bwMode="auto">
            <a:xfrm flipH="1">
              <a:off x="7608303" y="3360410"/>
              <a:ext cx="2335213" cy="158908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4" name="Group 208">
              <a:extLst>
                <a:ext uri="{FF2B5EF4-FFF2-40B4-BE49-F238E27FC236}">
                  <a16:creationId xmlns:a16="http://schemas.microsoft.com/office/drawing/2014/main" id="{6EE49A40-BE68-654E-AAC3-24E6E2BB625A}"/>
                </a:ext>
              </a:extLst>
            </p:cNvPr>
            <p:cNvGrpSpPr>
              <a:grpSpLocks/>
            </p:cNvGrpSpPr>
            <p:nvPr/>
          </p:nvGrpSpPr>
          <p:grpSpPr bwMode="auto">
            <a:xfrm>
              <a:off x="8744953" y="3773160"/>
              <a:ext cx="949325" cy="304800"/>
              <a:chOff x="4215" y="2253"/>
              <a:chExt cx="598" cy="192"/>
            </a:xfrm>
          </p:grpSpPr>
          <p:sp>
            <p:nvSpPr>
              <p:cNvPr id="225" name="Rectangle 209">
                <a:extLst>
                  <a:ext uri="{FF2B5EF4-FFF2-40B4-BE49-F238E27FC236}">
                    <a16:creationId xmlns:a16="http://schemas.microsoft.com/office/drawing/2014/main" id="{25CA1210-B468-0040-9898-13C2587BDB0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210">
                <a:extLst>
                  <a:ext uri="{FF2B5EF4-FFF2-40B4-BE49-F238E27FC236}">
                    <a16:creationId xmlns:a16="http://schemas.microsoft.com/office/drawing/2014/main" id="{8918B79C-3FE7-FC4C-B606-5C7CA33715A9}"/>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4" name="Group 13">
            <a:extLst>
              <a:ext uri="{FF2B5EF4-FFF2-40B4-BE49-F238E27FC236}">
                <a16:creationId xmlns:a16="http://schemas.microsoft.com/office/drawing/2014/main" id="{CD914285-EBDF-1947-9C97-6E8CD760020F}"/>
              </a:ext>
            </a:extLst>
          </p:cNvPr>
          <p:cNvGrpSpPr/>
          <p:nvPr/>
        </p:nvGrpSpPr>
        <p:grpSpPr>
          <a:xfrm>
            <a:off x="6241466" y="4416097"/>
            <a:ext cx="1382712" cy="646113"/>
            <a:chOff x="6241466" y="4416097"/>
            <a:chExt cx="1382712" cy="646113"/>
          </a:xfrm>
        </p:grpSpPr>
        <p:sp>
          <p:nvSpPr>
            <p:cNvPr id="227" name="Text Box 211">
              <a:extLst>
                <a:ext uri="{FF2B5EF4-FFF2-40B4-BE49-F238E27FC236}">
                  <a16:creationId xmlns:a16="http://schemas.microsoft.com/office/drawing/2014/main" id="{1E82E105-7918-0E47-A934-825752F52D6B}"/>
                </a:ext>
              </a:extLst>
            </p:cNvPr>
            <p:cNvSpPr txBox="1">
              <a:spLocks noChangeArrowheads="1"/>
            </p:cNvSpPr>
            <p:nvPr/>
          </p:nvSpPr>
          <p:spPr bwMode="auto">
            <a:xfrm>
              <a:off x="6241466" y="4416097"/>
              <a:ext cx="136366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=100</a:t>
              </a:r>
            </a:p>
          </p:txBody>
        </p:sp>
        <p:sp>
          <p:nvSpPr>
            <p:cNvPr id="228" name="Text Box 212">
              <a:extLst>
                <a:ext uri="{FF2B5EF4-FFF2-40B4-BE49-F238E27FC236}">
                  <a16:creationId xmlns:a16="http://schemas.microsoft.com/office/drawing/2014/main" id="{387E9E87-069A-FA4A-9F20-9DB5B471A427}"/>
                </a:ext>
              </a:extLst>
            </p:cNvPr>
            <p:cNvSpPr txBox="1">
              <a:spLocks noChangeArrowheads="1"/>
            </p:cNvSpPr>
            <p:nvPr/>
          </p:nvSpPr>
          <p:spPr bwMode="auto">
            <a:xfrm>
              <a:off x="6260516" y="4757410"/>
              <a:ext cx="136366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=120</a:t>
              </a:r>
            </a:p>
          </p:txBody>
        </p:sp>
      </p:grpSp>
      <p:sp>
        <p:nvSpPr>
          <p:cNvPr id="229" name="Text Box 213">
            <a:extLst>
              <a:ext uri="{FF2B5EF4-FFF2-40B4-BE49-F238E27FC236}">
                <a16:creationId xmlns:a16="http://schemas.microsoft.com/office/drawing/2014/main" id="{31AD8D03-5F21-0F49-8D71-B6031900CD41}"/>
              </a:ext>
            </a:extLst>
          </p:cNvPr>
          <p:cNvSpPr txBox="1">
            <a:spLocks noChangeArrowheads="1"/>
          </p:cNvSpPr>
          <p:nvPr/>
        </p:nvSpPr>
        <p:spPr bwMode="auto">
          <a:xfrm>
            <a:off x="6279566" y="5432097"/>
            <a:ext cx="136366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=120</a:t>
            </a:r>
          </a:p>
        </p:txBody>
      </p:sp>
      <p:grpSp>
        <p:nvGrpSpPr>
          <p:cNvPr id="11" name="Group 10">
            <a:extLst>
              <a:ext uri="{FF2B5EF4-FFF2-40B4-BE49-F238E27FC236}">
                <a16:creationId xmlns:a16="http://schemas.microsoft.com/office/drawing/2014/main" id="{5474E6BB-CCA6-CC47-8617-346673F363BD}"/>
              </a:ext>
            </a:extLst>
          </p:cNvPr>
          <p:cNvGrpSpPr/>
          <p:nvPr/>
        </p:nvGrpSpPr>
        <p:grpSpPr>
          <a:xfrm>
            <a:off x="6306553" y="2187247"/>
            <a:ext cx="3668713" cy="1112838"/>
            <a:chOff x="6306553" y="2187247"/>
            <a:chExt cx="3668713" cy="1112838"/>
          </a:xfrm>
        </p:grpSpPr>
        <p:sp>
          <p:nvSpPr>
            <p:cNvPr id="196" name="Line 174">
              <a:extLst>
                <a:ext uri="{FF2B5EF4-FFF2-40B4-BE49-F238E27FC236}">
                  <a16:creationId xmlns:a16="http://schemas.microsoft.com/office/drawing/2014/main" id="{FF81BD19-4683-8144-8837-5193B3691D8F}"/>
                </a:ext>
              </a:extLst>
            </p:cNvPr>
            <p:cNvSpPr>
              <a:spLocks noChangeShapeType="1"/>
            </p:cNvSpPr>
            <p:nvPr/>
          </p:nvSpPr>
          <p:spPr bwMode="auto">
            <a:xfrm>
              <a:off x="7628941" y="2342822"/>
              <a:ext cx="2346325" cy="57150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182">
              <a:extLst>
                <a:ext uri="{FF2B5EF4-FFF2-40B4-BE49-F238E27FC236}">
                  <a16:creationId xmlns:a16="http://schemas.microsoft.com/office/drawing/2014/main" id="{C74BFDE4-D3AE-5C4E-B670-449D49B67C22}"/>
                </a:ext>
              </a:extLst>
            </p:cNvPr>
            <p:cNvSpPr>
              <a:spLocks noChangeArrowheads="1"/>
            </p:cNvSpPr>
            <p:nvPr/>
          </p:nvSpPr>
          <p:spPr bwMode="auto">
            <a:xfrm>
              <a:off x="8332203" y="2423785"/>
              <a:ext cx="869950" cy="40163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Text Box 183">
              <a:extLst>
                <a:ext uri="{FF2B5EF4-FFF2-40B4-BE49-F238E27FC236}">
                  <a16:creationId xmlns:a16="http://schemas.microsoft.com/office/drawing/2014/main" id="{B8140015-E345-EE4A-90B6-3552DAC43E5C}"/>
                </a:ext>
              </a:extLst>
            </p:cNvPr>
            <p:cNvSpPr txBox="1">
              <a:spLocks noChangeArrowheads="1"/>
            </p:cNvSpPr>
            <p:nvPr/>
          </p:nvSpPr>
          <p:spPr bwMode="auto">
            <a:xfrm>
              <a:off x="7773403" y="2476172"/>
              <a:ext cx="208597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nvGrpSpPr>
            <p:cNvPr id="219" name="Group 206">
              <a:extLst>
                <a:ext uri="{FF2B5EF4-FFF2-40B4-BE49-F238E27FC236}">
                  <a16:creationId xmlns:a16="http://schemas.microsoft.com/office/drawing/2014/main" id="{C3DB656C-371F-854E-81A2-904083BC4AF6}"/>
                </a:ext>
              </a:extLst>
            </p:cNvPr>
            <p:cNvGrpSpPr>
              <a:grpSpLocks/>
            </p:cNvGrpSpPr>
            <p:nvPr/>
          </p:nvGrpSpPr>
          <p:grpSpPr bwMode="auto">
            <a:xfrm>
              <a:off x="7614653" y="2728585"/>
              <a:ext cx="2346325" cy="571500"/>
              <a:chOff x="3759" y="1622"/>
              <a:chExt cx="1478" cy="360"/>
            </a:xfrm>
          </p:grpSpPr>
          <p:sp>
            <p:nvSpPr>
              <p:cNvPr id="220" name="Line 203">
                <a:extLst>
                  <a:ext uri="{FF2B5EF4-FFF2-40B4-BE49-F238E27FC236}">
                    <a16:creationId xmlns:a16="http://schemas.microsoft.com/office/drawing/2014/main" id="{90E12E5A-5437-8944-A28F-2F13C852A4D2}"/>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1" name="Rectangle 204">
                <a:extLst>
                  <a:ext uri="{FF2B5EF4-FFF2-40B4-BE49-F238E27FC236}">
                    <a16:creationId xmlns:a16="http://schemas.microsoft.com/office/drawing/2014/main" id="{7550E74D-2DAE-BC48-88DC-FF5E0936D8AA}"/>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205">
                <a:extLst>
                  <a:ext uri="{FF2B5EF4-FFF2-40B4-BE49-F238E27FC236}">
                    <a16:creationId xmlns:a16="http://schemas.microsoft.com/office/drawing/2014/main" id="{1863CB88-8ADD-294C-BE46-8D80EEB9E9FE}"/>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sp>
          <p:nvSpPr>
            <p:cNvPr id="230" name="Text Box 214">
              <a:extLst>
                <a:ext uri="{FF2B5EF4-FFF2-40B4-BE49-F238E27FC236}">
                  <a16:creationId xmlns:a16="http://schemas.microsoft.com/office/drawing/2014/main" id="{8333BF3A-4F52-4F44-921F-4BAD57A4119A}"/>
                </a:ext>
              </a:extLst>
            </p:cNvPr>
            <p:cNvSpPr txBox="1">
              <a:spLocks noChangeArrowheads="1"/>
            </p:cNvSpPr>
            <p:nvPr/>
          </p:nvSpPr>
          <p:spPr bwMode="auto">
            <a:xfrm>
              <a:off x="6306553" y="2187247"/>
              <a:ext cx="1266825"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=92</a:t>
              </a:r>
            </a:p>
          </p:txBody>
        </p:sp>
      </p:grpSp>
      <p:grpSp>
        <p:nvGrpSpPr>
          <p:cNvPr id="231" name="Group 219">
            <a:extLst>
              <a:ext uri="{FF2B5EF4-FFF2-40B4-BE49-F238E27FC236}">
                <a16:creationId xmlns:a16="http://schemas.microsoft.com/office/drawing/2014/main" id="{2259D372-4B08-6D4E-A450-9719B81C5E51}"/>
              </a:ext>
            </a:extLst>
          </p:cNvPr>
          <p:cNvGrpSpPr>
            <a:grpSpLocks/>
          </p:cNvGrpSpPr>
          <p:nvPr/>
        </p:nvGrpSpPr>
        <p:grpSpPr bwMode="auto">
          <a:xfrm>
            <a:off x="7186028" y="1463347"/>
            <a:ext cx="630238" cy="533400"/>
            <a:chOff x="-44" y="1473"/>
            <a:chExt cx="981" cy="1105"/>
          </a:xfrm>
        </p:grpSpPr>
        <p:pic>
          <p:nvPicPr>
            <p:cNvPr id="232" name="Picture 220" descr="desktop_computer_stylized_medium">
              <a:extLst>
                <a:ext uri="{FF2B5EF4-FFF2-40B4-BE49-F238E27FC236}">
                  <a16:creationId xmlns:a16="http://schemas.microsoft.com/office/drawing/2014/main" id="{2D27C27D-9556-884F-AE7C-167179E6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221">
              <a:extLst>
                <a:ext uri="{FF2B5EF4-FFF2-40B4-BE49-F238E27FC236}">
                  <a16:creationId xmlns:a16="http://schemas.microsoft.com/office/drawing/2014/main" id="{7E825289-4A0B-4346-8F90-2D5646E5B4C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4" name="Group 225">
            <a:extLst>
              <a:ext uri="{FF2B5EF4-FFF2-40B4-BE49-F238E27FC236}">
                <a16:creationId xmlns:a16="http://schemas.microsoft.com/office/drawing/2014/main" id="{E20B8076-92C2-A04F-B618-A3527994FF6A}"/>
              </a:ext>
            </a:extLst>
          </p:cNvPr>
          <p:cNvGrpSpPr>
            <a:grpSpLocks/>
          </p:cNvGrpSpPr>
          <p:nvPr/>
        </p:nvGrpSpPr>
        <p:grpSpPr bwMode="auto">
          <a:xfrm flipH="1">
            <a:off x="9753016" y="1469697"/>
            <a:ext cx="631825" cy="622300"/>
            <a:chOff x="-44" y="1473"/>
            <a:chExt cx="981" cy="1105"/>
          </a:xfrm>
        </p:grpSpPr>
        <p:pic>
          <p:nvPicPr>
            <p:cNvPr id="235" name="Picture 226" descr="desktop_computer_stylized_medium">
              <a:extLst>
                <a:ext uri="{FF2B5EF4-FFF2-40B4-BE49-F238E27FC236}">
                  <a16:creationId xmlns:a16="http://schemas.microsoft.com/office/drawing/2014/main" id="{892509C8-70E3-9344-BECE-67F22233D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227">
              <a:extLst>
                <a:ext uri="{FF2B5EF4-FFF2-40B4-BE49-F238E27FC236}">
                  <a16:creationId xmlns:a16="http://schemas.microsoft.com/office/drawing/2014/main" id="{36FE986B-8994-0941-B989-B811ADDEEE3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7" name="Group 228">
            <a:extLst>
              <a:ext uri="{FF2B5EF4-FFF2-40B4-BE49-F238E27FC236}">
                <a16:creationId xmlns:a16="http://schemas.microsoft.com/office/drawing/2014/main" id="{F8939732-2442-144E-A5BB-23D63EE09D71}"/>
              </a:ext>
            </a:extLst>
          </p:cNvPr>
          <p:cNvGrpSpPr>
            <a:grpSpLocks/>
          </p:cNvGrpSpPr>
          <p:nvPr/>
        </p:nvGrpSpPr>
        <p:grpSpPr bwMode="auto">
          <a:xfrm>
            <a:off x="1601856" y="1474460"/>
            <a:ext cx="630238" cy="533400"/>
            <a:chOff x="-44" y="1473"/>
            <a:chExt cx="981" cy="1105"/>
          </a:xfrm>
        </p:grpSpPr>
        <p:pic>
          <p:nvPicPr>
            <p:cNvPr id="238" name="Picture 229" descr="desktop_computer_stylized_medium">
              <a:extLst>
                <a:ext uri="{FF2B5EF4-FFF2-40B4-BE49-F238E27FC236}">
                  <a16:creationId xmlns:a16="http://schemas.microsoft.com/office/drawing/2014/main" id="{D7F5765B-05B0-5245-99DA-1820CD6F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230">
              <a:extLst>
                <a:ext uri="{FF2B5EF4-FFF2-40B4-BE49-F238E27FC236}">
                  <a16:creationId xmlns:a16="http://schemas.microsoft.com/office/drawing/2014/main" id="{D897DE15-A97F-F848-8C0A-B28F47B3323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0" name="Group 231">
            <a:extLst>
              <a:ext uri="{FF2B5EF4-FFF2-40B4-BE49-F238E27FC236}">
                <a16:creationId xmlns:a16="http://schemas.microsoft.com/office/drawing/2014/main" id="{E145A84A-1570-9C46-A817-B68A25E966D9}"/>
              </a:ext>
            </a:extLst>
          </p:cNvPr>
          <p:cNvGrpSpPr>
            <a:grpSpLocks/>
          </p:cNvGrpSpPr>
          <p:nvPr/>
        </p:nvGrpSpPr>
        <p:grpSpPr bwMode="auto">
          <a:xfrm flipH="1">
            <a:off x="4179956" y="1458585"/>
            <a:ext cx="709613" cy="600075"/>
            <a:chOff x="-44" y="1473"/>
            <a:chExt cx="981" cy="1105"/>
          </a:xfrm>
        </p:grpSpPr>
        <p:pic>
          <p:nvPicPr>
            <p:cNvPr id="241" name="Picture 232" descr="desktop_computer_stylized_medium">
              <a:extLst>
                <a:ext uri="{FF2B5EF4-FFF2-40B4-BE49-F238E27FC236}">
                  <a16:creationId xmlns:a16="http://schemas.microsoft.com/office/drawing/2014/main" id="{332C004D-ED3A-7348-8EC0-DF65AFEC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233">
              <a:extLst>
                <a:ext uri="{FF2B5EF4-FFF2-40B4-BE49-F238E27FC236}">
                  <a16:creationId xmlns:a16="http://schemas.microsoft.com/office/drawing/2014/main" id="{A74C9FB1-2D29-F14B-8569-8E203840CFB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9" name="TextBox 18">
            <a:extLst>
              <a:ext uri="{FF2B5EF4-FFF2-40B4-BE49-F238E27FC236}">
                <a16:creationId xmlns:a16="http://schemas.microsoft.com/office/drawing/2014/main" id="{8C70D25B-261A-724E-991C-E91D345300FB}"/>
              </a:ext>
            </a:extLst>
          </p:cNvPr>
          <p:cNvSpPr txBox="1"/>
          <p:nvPr/>
        </p:nvSpPr>
        <p:spPr>
          <a:xfrm>
            <a:off x="9973410" y="4508500"/>
            <a:ext cx="1591398" cy="535531"/>
          </a:xfrm>
          <a:prstGeom prst="rect">
            <a:avLst/>
          </a:prstGeom>
          <a:noFill/>
        </p:spPr>
        <p:txBody>
          <a:bodyPr wrap="none" rtlCol="0">
            <a:spAutoFit/>
          </a:bodyPr>
          <a:lstStyle/>
          <a:p>
            <a:pPr>
              <a:lnSpc>
                <a:spcPct val="90000"/>
              </a:lnSpc>
            </a:pPr>
            <a:r>
              <a:rPr lang="en-US" sz="1600" dirty="0">
                <a:solidFill>
                  <a:srgbClr val="C00000"/>
                </a:solidFill>
              </a:rPr>
              <a:t>send cumulative </a:t>
            </a:r>
          </a:p>
          <a:p>
            <a:pPr>
              <a:lnSpc>
                <a:spcPct val="90000"/>
              </a:lnSpc>
            </a:pPr>
            <a:r>
              <a:rPr lang="en-US" sz="1600" dirty="0">
                <a:solidFill>
                  <a:srgbClr val="C00000"/>
                </a:solidFill>
              </a:rPr>
              <a:t>ACK for 120</a:t>
            </a:r>
          </a:p>
        </p:txBody>
      </p:sp>
    </p:spTree>
    <p:extLst>
      <p:ext uri="{BB962C8B-B14F-4D97-AF65-F5344CB8AC3E}">
        <p14:creationId xmlns:p14="http://schemas.microsoft.com/office/powerpoint/2010/main" val="256276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par>
                          <p:cTn id="51" fill="hold">
                            <p:stCondLst>
                              <p:cond delay="150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dissolve">
                                      <p:cBhvr>
                                        <p:cTn id="5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19" name="Text Box 34">
            <a:extLst>
              <a:ext uri="{FF2B5EF4-FFF2-40B4-BE49-F238E27FC236}">
                <a16:creationId xmlns:a16="http://schemas.microsoft.com/office/drawing/2014/main" id="{ADFB94EB-2205-5C4D-A60C-0BE52074D9EF}"/>
              </a:ext>
            </a:extLst>
          </p:cNvPr>
          <p:cNvSpPr txBox="1">
            <a:spLocks noChangeArrowheads="1"/>
          </p:cNvSpPr>
          <p:nvPr/>
        </p:nvSpPr>
        <p:spPr bwMode="auto">
          <a:xfrm>
            <a:off x="1902139" y="5486400"/>
            <a:ext cx="2542862" cy="6463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cumulative ACK covers for earlier lost ACK</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Line 36">
            <a:extLst>
              <a:ext uri="{FF2B5EF4-FFF2-40B4-BE49-F238E27FC236}">
                <a16:creationId xmlns:a16="http://schemas.microsoft.com/office/drawing/2014/main" id="{CCBE06AD-8A86-F04F-8691-D7894B915278}"/>
              </a:ext>
            </a:extLst>
          </p:cNvPr>
          <p:cNvSpPr>
            <a:spLocks noChangeShapeType="1"/>
          </p:cNvSpPr>
          <p:nvPr/>
        </p:nvSpPr>
        <p:spPr bwMode="auto">
          <a:xfrm>
            <a:off x="2039800" y="2349049"/>
            <a:ext cx="2346325" cy="57150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Text Box 39">
            <a:extLst>
              <a:ext uri="{FF2B5EF4-FFF2-40B4-BE49-F238E27FC236}">
                <a16:creationId xmlns:a16="http://schemas.microsoft.com/office/drawing/2014/main" id="{97669ECF-79A1-4D41-8748-0027E9432529}"/>
              </a:ext>
            </a:extLst>
          </p:cNvPr>
          <p:cNvSpPr txBox="1">
            <a:spLocks noChangeArrowheads="1"/>
          </p:cNvSpPr>
          <p:nvPr/>
        </p:nvSpPr>
        <p:spPr bwMode="auto">
          <a:xfrm>
            <a:off x="3965437" y="1177474"/>
            <a:ext cx="773113"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24" name="Text Box 43">
            <a:extLst>
              <a:ext uri="{FF2B5EF4-FFF2-40B4-BE49-F238E27FC236}">
                <a16:creationId xmlns:a16="http://schemas.microsoft.com/office/drawing/2014/main" id="{0992C83B-4206-984D-AB17-6BDBF1D64593}"/>
              </a:ext>
            </a:extLst>
          </p:cNvPr>
          <p:cNvSpPr txBox="1">
            <a:spLocks noChangeArrowheads="1"/>
          </p:cNvSpPr>
          <p:nvPr/>
        </p:nvSpPr>
        <p:spPr bwMode="auto">
          <a:xfrm>
            <a:off x="1644512" y="1207637"/>
            <a:ext cx="776288"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125" name="Rectangle 44">
            <a:extLst>
              <a:ext uri="{FF2B5EF4-FFF2-40B4-BE49-F238E27FC236}">
                <a16:creationId xmlns:a16="http://schemas.microsoft.com/office/drawing/2014/main" id="{831F8853-027A-294B-AA6D-ACCABA945CDE}"/>
              </a:ext>
            </a:extLst>
          </p:cNvPr>
          <p:cNvSpPr>
            <a:spLocks noChangeArrowheads="1"/>
          </p:cNvSpPr>
          <p:nvPr/>
        </p:nvSpPr>
        <p:spPr bwMode="auto">
          <a:xfrm>
            <a:off x="2743062" y="2430012"/>
            <a:ext cx="869950" cy="40163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Text Box 45">
            <a:extLst>
              <a:ext uri="{FF2B5EF4-FFF2-40B4-BE49-F238E27FC236}">
                <a16:creationId xmlns:a16="http://schemas.microsoft.com/office/drawing/2014/main" id="{8D027E41-059B-A348-B661-6F2DD0666670}"/>
              </a:ext>
            </a:extLst>
          </p:cNvPr>
          <p:cNvSpPr txBox="1">
            <a:spLocks noChangeArrowheads="1"/>
          </p:cNvSpPr>
          <p:nvPr/>
        </p:nvSpPr>
        <p:spPr bwMode="auto">
          <a:xfrm>
            <a:off x="2184262" y="2482399"/>
            <a:ext cx="208597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sp>
        <p:nvSpPr>
          <p:cNvPr id="130" name="Line 49">
            <a:extLst>
              <a:ext uri="{FF2B5EF4-FFF2-40B4-BE49-F238E27FC236}">
                <a16:creationId xmlns:a16="http://schemas.microsoft.com/office/drawing/2014/main" id="{7554A1BA-7B17-9947-9957-0D23896F869A}"/>
              </a:ext>
            </a:extLst>
          </p:cNvPr>
          <p:cNvSpPr>
            <a:spLocks noChangeShapeType="1"/>
          </p:cNvSpPr>
          <p:nvPr/>
        </p:nvSpPr>
        <p:spPr bwMode="auto">
          <a:xfrm>
            <a:off x="2019162" y="2107749"/>
            <a:ext cx="0" cy="3525838"/>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0">
            <a:extLst>
              <a:ext uri="{FF2B5EF4-FFF2-40B4-BE49-F238E27FC236}">
                <a16:creationId xmlns:a16="http://schemas.microsoft.com/office/drawing/2014/main" id="{CBDA8AA8-732F-A344-BAE1-68752D7E6D4A}"/>
              </a:ext>
            </a:extLst>
          </p:cNvPr>
          <p:cNvSpPr>
            <a:spLocks noChangeShapeType="1"/>
          </p:cNvSpPr>
          <p:nvPr/>
        </p:nvSpPr>
        <p:spPr bwMode="auto">
          <a:xfrm>
            <a:off x="4424225" y="2102987"/>
            <a:ext cx="0" cy="3538537"/>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15CBAF7E-F641-074E-A960-6453A9AD2BBF}"/>
              </a:ext>
            </a:extLst>
          </p:cNvPr>
          <p:cNvGrpSpPr/>
          <p:nvPr/>
        </p:nvGrpSpPr>
        <p:grpSpPr>
          <a:xfrm>
            <a:off x="2009637" y="4431849"/>
            <a:ext cx="2652713" cy="879475"/>
            <a:chOff x="2035037" y="4444549"/>
            <a:chExt cx="2652713" cy="879475"/>
          </a:xfrm>
        </p:grpSpPr>
        <p:sp>
          <p:nvSpPr>
            <p:cNvPr id="120" name="Line 35">
              <a:extLst>
                <a:ext uri="{FF2B5EF4-FFF2-40B4-BE49-F238E27FC236}">
                  <a16:creationId xmlns:a16="http://schemas.microsoft.com/office/drawing/2014/main" id="{2F729834-AA00-3F49-9DAA-5799D25FBE77}"/>
                </a:ext>
              </a:extLst>
            </p:cNvPr>
            <p:cNvSpPr>
              <a:spLocks noChangeShapeType="1"/>
            </p:cNvSpPr>
            <p:nvPr/>
          </p:nvSpPr>
          <p:spPr bwMode="auto">
            <a:xfrm>
              <a:off x="2063612" y="4444549"/>
              <a:ext cx="2441575" cy="665163"/>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Rectangle 51">
              <a:extLst>
                <a:ext uri="{FF2B5EF4-FFF2-40B4-BE49-F238E27FC236}">
                  <a16:creationId xmlns:a16="http://schemas.microsoft.com/office/drawing/2014/main" id="{5452ECDA-B3E0-374F-AC96-350658E75BBD}"/>
                </a:ext>
              </a:extLst>
            </p:cNvPr>
            <p:cNvSpPr>
              <a:spLocks noChangeArrowheads="1"/>
            </p:cNvSpPr>
            <p:nvPr/>
          </p:nvSpPr>
          <p:spPr bwMode="auto">
            <a:xfrm>
              <a:off x="2760525" y="4517574"/>
              <a:ext cx="933450" cy="5080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3" name="Text Box 52">
              <a:extLst>
                <a:ext uri="{FF2B5EF4-FFF2-40B4-BE49-F238E27FC236}">
                  <a16:creationId xmlns:a16="http://schemas.microsoft.com/office/drawing/2014/main" id="{CE55EEB5-1B37-394C-A536-E0960B386C84}"/>
                </a:ext>
              </a:extLst>
            </p:cNvPr>
            <p:cNvSpPr txBox="1">
              <a:spLocks noChangeArrowheads="1"/>
            </p:cNvSpPr>
            <p:nvPr/>
          </p:nvSpPr>
          <p:spPr bwMode="auto">
            <a:xfrm>
              <a:off x="2035037" y="4604887"/>
              <a:ext cx="2652713"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Seq=120,  15 bytes of data</a:t>
              </a:r>
            </a:p>
          </p:txBody>
        </p:sp>
        <p:sp>
          <p:nvSpPr>
            <p:cNvPr id="134" name="Rectangle 55">
              <a:extLst>
                <a:ext uri="{FF2B5EF4-FFF2-40B4-BE49-F238E27FC236}">
                  <a16:creationId xmlns:a16="http://schemas.microsoft.com/office/drawing/2014/main" id="{448E8CE2-468E-C147-BBB6-851B8973F0A4}"/>
                </a:ext>
              </a:extLst>
            </p:cNvPr>
            <p:cNvSpPr>
              <a:spLocks noChangeArrowheads="1"/>
            </p:cNvSpPr>
            <p:nvPr/>
          </p:nvSpPr>
          <p:spPr bwMode="auto">
            <a:xfrm>
              <a:off x="2871650" y="5077962"/>
              <a:ext cx="747712" cy="24606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43" name="Group 63">
            <a:extLst>
              <a:ext uri="{FF2B5EF4-FFF2-40B4-BE49-F238E27FC236}">
                <a16:creationId xmlns:a16="http://schemas.microsoft.com/office/drawing/2014/main" id="{C3C010AE-BE43-6F47-963B-D6CB3155D42B}"/>
              </a:ext>
            </a:extLst>
          </p:cNvPr>
          <p:cNvGrpSpPr>
            <a:grpSpLocks/>
          </p:cNvGrpSpPr>
          <p:nvPr/>
        </p:nvGrpSpPr>
        <p:grpSpPr bwMode="auto">
          <a:xfrm>
            <a:off x="2025512" y="2734812"/>
            <a:ext cx="2346325" cy="571500"/>
            <a:chOff x="3759" y="1622"/>
            <a:chExt cx="1478" cy="360"/>
          </a:xfrm>
        </p:grpSpPr>
        <p:sp>
          <p:nvSpPr>
            <p:cNvPr id="144" name="Line 64">
              <a:extLst>
                <a:ext uri="{FF2B5EF4-FFF2-40B4-BE49-F238E27FC236}">
                  <a16:creationId xmlns:a16="http://schemas.microsoft.com/office/drawing/2014/main" id="{1530CC4E-B289-DB44-8685-B440E2B60DE1}"/>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5" name="Rectangle 65">
              <a:extLst>
                <a:ext uri="{FF2B5EF4-FFF2-40B4-BE49-F238E27FC236}">
                  <a16:creationId xmlns:a16="http://schemas.microsoft.com/office/drawing/2014/main" id="{FE817F64-FB48-EB47-B984-31AC87976FF4}"/>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6">
              <a:extLst>
                <a:ext uri="{FF2B5EF4-FFF2-40B4-BE49-F238E27FC236}">
                  <a16:creationId xmlns:a16="http://schemas.microsoft.com/office/drawing/2014/main" id="{F1525CD3-6EAD-8B46-AE7B-D63A2D957330}"/>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grpSp>
        <p:nvGrpSpPr>
          <p:cNvPr id="4" name="Group 3">
            <a:extLst>
              <a:ext uri="{FF2B5EF4-FFF2-40B4-BE49-F238E27FC236}">
                <a16:creationId xmlns:a16="http://schemas.microsoft.com/office/drawing/2014/main" id="{AEA8CEC7-4316-034E-9A10-D1758AB5C1E8}"/>
              </a:ext>
            </a:extLst>
          </p:cNvPr>
          <p:cNvGrpSpPr/>
          <p:nvPr/>
        </p:nvGrpSpPr>
        <p:grpSpPr>
          <a:xfrm>
            <a:off x="2030275" y="3011037"/>
            <a:ext cx="2324100" cy="1381125"/>
            <a:chOff x="2030275" y="3011037"/>
            <a:chExt cx="2324100" cy="1381125"/>
          </a:xfrm>
        </p:grpSpPr>
        <p:sp>
          <p:nvSpPr>
            <p:cNvPr id="118" name="Text Box 22">
              <a:extLst>
                <a:ext uri="{FF2B5EF4-FFF2-40B4-BE49-F238E27FC236}">
                  <a16:creationId xmlns:a16="http://schemas.microsoft.com/office/drawing/2014/main" id="{26DC4EAE-1D60-F74E-A59A-4591BEF7DB8A}"/>
                </a:ext>
              </a:extLst>
            </p:cNvPr>
            <p:cNvSpPr txBox="1">
              <a:spLocks noChangeArrowheads="1"/>
            </p:cNvSpPr>
            <p:nvPr/>
          </p:nvSpPr>
          <p:spPr bwMode="auto">
            <a:xfrm>
              <a:off x="2654162" y="3372987"/>
              <a:ext cx="3587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2" name="Line 37">
              <a:extLst>
                <a:ext uri="{FF2B5EF4-FFF2-40B4-BE49-F238E27FC236}">
                  <a16:creationId xmlns:a16="http://schemas.microsoft.com/office/drawing/2014/main" id="{F82F123D-402E-6549-ACF5-E00DB455230B}"/>
                </a:ext>
              </a:extLst>
            </p:cNvPr>
            <p:cNvSpPr>
              <a:spLocks noChangeShapeType="1"/>
            </p:cNvSpPr>
            <p:nvPr/>
          </p:nvSpPr>
          <p:spPr bwMode="auto">
            <a:xfrm flipH="1">
              <a:off x="2917687" y="3011037"/>
              <a:ext cx="1431925" cy="57308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46">
              <a:extLst>
                <a:ext uri="{FF2B5EF4-FFF2-40B4-BE49-F238E27FC236}">
                  <a16:creationId xmlns:a16="http://schemas.microsoft.com/office/drawing/2014/main" id="{324855DF-61E7-B748-8BCC-0D83D44C7E23}"/>
                </a:ext>
              </a:extLst>
            </p:cNvPr>
            <p:cNvGrpSpPr>
              <a:grpSpLocks/>
            </p:cNvGrpSpPr>
            <p:nvPr/>
          </p:nvGrpSpPr>
          <p:grpSpPr bwMode="auto">
            <a:xfrm>
              <a:off x="2939912" y="3211062"/>
              <a:ext cx="949325" cy="304800"/>
              <a:chOff x="4215" y="2253"/>
              <a:chExt cx="598" cy="192"/>
            </a:xfrm>
          </p:grpSpPr>
          <p:sp>
            <p:nvSpPr>
              <p:cNvPr id="128" name="Rectangle 47">
                <a:extLst>
                  <a:ext uri="{FF2B5EF4-FFF2-40B4-BE49-F238E27FC236}">
                    <a16:creationId xmlns:a16="http://schemas.microsoft.com/office/drawing/2014/main" id="{9FB09B08-6C10-9344-B5F2-19059A82D4DA}"/>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9" name="Text Box 48">
                <a:extLst>
                  <a:ext uri="{FF2B5EF4-FFF2-40B4-BE49-F238E27FC236}">
                    <a16:creationId xmlns:a16="http://schemas.microsoft.com/office/drawing/2014/main" id="{53E02B34-B365-F741-81B4-3CC6B76EE9BD}"/>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147" name="Line 67">
              <a:extLst>
                <a:ext uri="{FF2B5EF4-FFF2-40B4-BE49-F238E27FC236}">
                  <a16:creationId xmlns:a16="http://schemas.microsoft.com/office/drawing/2014/main" id="{3A9C7800-3C25-D246-B475-A10782D1A42F}"/>
                </a:ext>
              </a:extLst>
            </p:cNvPr>
            <p:cNvSpPr>
              <a:spLocks noChangeShapeType="1"/>
            </p:cNvSpPr>
            <p:nvPr/>
          </p:nvSpPr>
          <p:spPr bwMode="auto">
            <a:xfrm flipH="1">
              <a:off x="2030275" y="3366637"/>
              <a:ext cx="2324100" cy="1025525"/>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48" name="Group 68">
              <a:extLst>
                <a:ext uri="{FF2B5EF4-FFF2-40B4-BE49-F238E27FC236}">
                  <a16:creationId xmlns:a16="http://schemas.microsoft.com/office/drawing/2014/main" id="{17041CF4-B3BE-AC4C-8F4D-F6EFAD312E20}"/>
                </a:ext>
              </a:extLst>
            </p:cNvPr>
            <p:cNvGrpSpPr>
              <a:grpSpLocks/>
            </p:cNvGrpSpPr>
            <p:nvPr/>
          </p:nvGrpSpPr>
          <p:grpSpPr bwMode="auto">
            <a:xfrm>
              <a:off x="2673212" y="3768274"/>
              <a:ext cx="949325" cy="304800"/>
              <a:chOff x="4215" y="2253"/>
              <a:chExt cx="598" cy="192"/>
            </a:xfrm>
          </p:grpSpPr>
          <p:sp>
            <p:nvSpPr>
              <p:cNvPr id="149" name="Rectangle 69">
                <a:extLst>
                  <a:ext uri="{FF2B5EF4-FFF2-40B4-BE49-F238E27FC236}">
                    <a16:creationId xmlns:a16="http://schemas.microsoft.com/office/drawing/2014/main" id="{3AAC76A6-2B0F-6244-8FEC-36E70DA156C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Text Box 70">
                <a:extLst>
                  <a:ext uri="{FF2B5EF4-FFF2-40B4-BE49-F238E27FC236}">
                    <a16:creationId xmlns:a16="http://schemas.microsoft.com/office/drawing/2014/main" id="{821F7D19-F8C8-AE45-80AF-5153ED6D8304}"/>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51" name="Group 84">
            <a:extLst>
              <a:ext uri="{FF2B5EF4-FFF2-40B4-BE49-F238E27FC236}">
                <a16:creationId xmlns:a16="http://schemas.microsoft.com/office/drawing/2014/main" id="{A513F213-614E-9644-8CDB-349CE9C0E465}"/>
              </a:ext>
            </a:extLst>
          </p:cNvPr>
          <p:cNvGrpSpPr>
            <a:grpSpLocks/>
          </p:cNvGrpSpPr>
          <p:nvPr/>
        </p:nvGrpSpPr>
        <p:grpSpPr bwMode="auto">
          <a:xfrm>
            <a:off x="1598475" y="1469574"/>
            <a:ext cx="630237" cy="533400"/>
            <a:chOff x="-44" y="1473"/>
            <a:chExt cx="981" cy="1105"/>
          </a:xfrm>
        </p:grpSpPr>
        <p:pic>
          <p:nvPicPr>
            <p:cNvPr id="152" name="Picture 85" descr="desktop_computer_stylized_medium">
              <a:extLst>
                <a:ext uri="{FF2B5EF4-FFF2-40B4-BE49-F238E27FC236}">
                  <a16:creationId xmlns:a16="http://schemas.microsoft.com/office/drawing/2014/main" id="{9BBAD69B-B04A-1542-BCB4-1BBB280A5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86">
              <a:extLst>
                <a:ext uri="{FF2B5EF4-FFF2-40B4-BE49-F238E27FC236}">
                  <a16:creationId xmlns:a16="http://schemas.microsoft.com/office/drawing/2014/main" id="{B7171269-7915-9C4F-B3F9-C51F59FC719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4" name="Group 87">
            <a:extLst>
              <a:ext uri="{FF2B5EF4-FFF2-40B4-BE49-F238E27FC236}">
                <a16:creationId xmlns:a16="http://schemas.microsoft.com/office/drawing/2014/main" id="{C16FC996-18F5-D44A-B06A-968A8827AE39}"/>
              </a:ext>
            </a:extLst>
          </p:cNvPr>
          <p:cNvGrpSpPr>
            <a:grpSpLocks/>
          </p:cNvGrpSpPr>
          <p:nvPr/>
        </p:nvGrpSpPr>
        <p:grpSpPr bwMode="auto">
          <a:xfrm flipH="1">
            <a:off x="4176575" y="1464812"/>
            <a:ext cx="674687" cy="590550"/>
            <a:chOff x="-44" y="1473"/>
            <a:chExt cx="981" cy="1105"/>
          </a:xfrm>
        </p:grpSpPr>
        <p:pic>
          <p:nvPicPr>
            <p:cNvPr id="155" name="Picture 88" descr="desktop_computer_stylized_medium">
              <a:extLst>
                <a:ext uri="{FF2B5EF4-FFF2-40B4-BE49-F238E27FC236}">
                  <a16:creationId xmlns:a16="http://schemas.microsoft.com/office/drawing/2014/main" id="{DD8C1025-5742-124A-A45D-17C092AE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89">
              <a:extLst>
                <a:ext uri="{FF2B5EF4-FFF2-40B4-BE49-F238E27FC236}">
                  <a16:creationId xmlns:a16="http://schemas.microsoft.com/office/drawing/2014/main" id="{29DD3896-6A51-A043-8276-55B2A1834A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2080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left)">
                                      <p:cBhvr>
                                        <p:cTn id="10" dur="500"/>
                                        <p:tgtEl>
                                          <p:spTgt spid="1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wipe(left)">
                                      <p:cBhvr>
                                        <p:cTn id="16" dur="500"/>
                                        <p:tgtEl>
                                          <p:spTgt spid="143"/>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5" grpId="0" animBg="1"/>
      <p:bldP spid="1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fast retransmit</a:t>
            </a:r>
            <a:endParaRPr lang="en-US" sz="4400" b="0" dirty="0"/>
          </a:p>
        </p:txBody>
      </p:sp>
      <p:sp>
        <p:nvSpPr>
          <p:cNvPr id="62" name="Line 10">
            <a:extLst>
              <a:ext uri="{FF2B5EF4-FFF2-40B4-BE49-F238E27FC236}">
                <a16:creationId xmlns:a16="http://schemas.microsoft.com/office/drawing/2014/main" id="{D5DBB1B8-3A7B-2149-A7A5-727E44799BF4}"/>
              </a:ext>
            </a:extLst>
          </p:cNvPr>
          <p:cNvSpPr>
            <a:spLocks noChangeShapeType="1"/>
          </p:cNvSpPr>
          <p:nvPr/>
        </p:nvSpPr>
        <p:spPr bwMode="auto">
          <a:xfrm flipH="1">
            <a:off x="7137251" y="1928015"/>
            <a:ext cx="0" cy="441347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11">
            <a:extLst>
              <a:ext uri="{FF2B5EF4-FFF2-40B4-BE49-F238E27FC236}">
                <a16:creationId xmlns:a16="http://schemas.microsoft.com/office/drawing/2014/main" id="{689C7DF6-5B6C-F34C-B350-3B553A4C7C71}"/>
              </a:ext>
            </a:extLst>
          </p:cNvPr>
          <p:cNvSpPr>
            <a:spLocks noChangeShapeType="1"/>
          </p:cNvSpPr>
          <p:nvPr/>
        </p:nvSpPr>
        <p:spPr bwMode="auto">
          <a:xfrm>
            <a:off x="10614518" y="2016469"/>
            <a:ext cx="14666" cy="43250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4" name="Text Box 34">
            <a:extLst>
              <a:ext uri="{FF2B5EF4-FFF2-40B4-BE49-F238E27FC236}">
                <a16:creationId xmlns:a16="http://schemas.microsoft.com/office/drawing/2014/main" id="{7F373F6A-C03C-9348-95D5-6812428E4AB9}"/>
              </a:ext>
            </a:extLst>
          </p:cNvPr>
          <p:cNvSpPr txBox="1">
            <a:spLocks noChangeArrowheads="1"/>
          </p:cNvSpPr>
          <p:nvPr/>
        </p:nvSpPr>
        <p:spPr bwMode="auto">
          <a:xfrm>
            <a:off x="9960336" y="1045159"/>
            <a:ext cx="1069083" cy="3906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75" name="Text Box 38">
            <a:extLst>
              <a:ext uri="{FF2B5EF4-FFF2-40B4-BE49-F238E27FC236}">
                <a16:creationId xmlns:a16="http://schemas.microsoft.com/office/drawing/2014/main" id="{DAC7237E-4C51-2843-8070-FFEA26334B0E}"/>
              </a:ext>
            </a:extLst>
          </p:cNvPr>
          <p:cNvSpPr txBox="1">
            <a:spLocks noChangeArrowheads="1"/>
          </p:cNvSpPr>
          <p:nvPr/>
        </p:nvSpPr>
        <p:spPr bwMode="auto">
          <a:xfrm>
            <a:off x="6733327" y="1065430"/>
            <a:ext cx="1073474" cy="3906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80" name="Group 78">
            <a:extLst>
              <a:ext uri="{FF2B5EF4-FFF2-40B4-BE49-F238E27FC236}">
                <a16:creationId xmlns:a16="http://schemas.microsoft.com/office/drawing/2014/main" id="{BFB3AB37-E716-1346-A8BA-2EFF122E1DFB}"/>
              </a:ext>
            </a:extLst>
          </p:cNvPr>
          <p:cNvGrpSpPr>
            <a:grpSpLocks/>
          </p:cNvGrpSpPr>
          <p:nvPr/>
        </p:nvGrpSpPr>
        <p:grpSpPr bwMode="auto">
          <a:xfrm>
            <a:off x="6606003" y="2250502"/>
            <a:ext cx="548811" cy="4090987"/>
            <a:chOff x="397" y="868"/>
            <a:chExt cx="250" cy="2220"/>
          </a:xfrm>
        </p:grpSpPr>
        <p:sp>
          <p:nvSpPr>
            <p:cNvPr id="81" name="Text Box 50">
              <a:extLst>
                <a:ext uri="{FF2B5EF4-FFF2-40B4-BE49-F238E27FC236}">
                  <a16:creationId xmlns:a16="http://schemas.microsoft.com/office/drawing/2014/main" id="{20D2BEC4-83BC-594C-9709-4963DF5C652E}"/>
                </a:ext>
              </a:extLst>
            </p:cNvPr>
            <p:cNvSpPr txBox="1">
              <a:spLocks noChangeArrowheads="1"/>
            </p:cNvSpPr>
            <p:nvPr/>
          </p:nvSpPr>
          <p:spPr bwMode="auto">
            <a:xfrm rot="10800000">
              <a:off x="397" y="1778"/>
              <a:ext cx="250" cy="4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82" name="Group 51">
              <a:extLst>
                <a:ext uri="{FF2B5EF4-FFF2-40B4-BE49-F238E27FC236}">
                  <a16:creationId xmlns:a16="http://schemas.microsoft.com/office/drawing/2014/main" id="{EDCC85C1-CBD8-CF48-BE14-AB550ACC9CD9}"/>
                </a:ext>
              </a:extLst>
            </p:cNvPr>
            <p:cNvGrpSpPr>
              <a:grpSpLocks/>
            </p:cNvGrpSpPr>
            <p:nvPr/>
          </p:nvGrpSpPr>
          <p:grpSpPr bwMode="auto">
            <a:xfrm>
              <a:off x="488" y="868"/>
              <a:ext cx="66" cy="893"/>
              <a:chOff x="3099" y="1749"/>
              <a:chExt cx="66" cy="320"/>
            </a:xfrm>
          </p:grpSpPr>
          <p:sp>
            <p:nvSpPr>
              <p:cNvPr id="86" name="Line 52">
                <a:extLst>
                  <a:ext uri="{FF2B5EF4-FFF2-40B4-BE49-F238E27FC236}">
                    <a16:creationId xmlns:a16="http://schemas.microsoft.com/office/drawing/2014/main" id="{F5C3CCA7-42E1-5E4B-B134-3ADAAE25F478}"/>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53">
                <a:extLst>
                  <a:ext uri="{FF2B5EF4-FFF2-40B4-BE49-F238E27FC236}">
                    <a16:creationId xmlns:a16="http://schemas.microsoft.com/office/drawing/2014/main" id="{8E5A8D16-FBBC-D14E-8BAD-251BDDCBBDB1}"/>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83" name="Group 54">
              <a:extLst>
                <a:ext uri="{FF2B5EF4-FFF2-40B4-BE49-F238E27FC236}">
                  <a16:creationId xmlns:a16="http://schemas.microsoft.com/office/drawing/2014/main" id="{21D50596-28D4-5A43-9FB1-7BBC7387FCE9}"/>
                </a:ext>
              </a:extLst>
            </p:cNvPr>
            <p:cNvGrpSpPr>
              <a:grpSpLocks/>
            </p:cNvGrpSpPr>
            <p:nvPr/>
          </p:nvGrpSpPr>
          <p:grpSpPr bwMode="auto">
            <a:xfrm rot="10800000">
              <a:off x="485" y="2224"/>
              <a:ext cx="66" cy="864"/>
              <a:chOff x="3099" y="1749"/>
              <a:chExt cx="66" cy="320"/>
            </a:xfrm>
          </p:grpSpPr>
          <p:sp>
            <p:nvSpPr>
              <p:cNvPr id="84" name="Line 55">
                <a:extLst>
                  <a:ext uri="{FF2B5EF4-FFF2-40B4-BE49-F238E27FC236}">
                    <a16:creationId xmlns:a16="http://schemas.microsoft.com/office/drawing/2014/main" id="{80D32A34-44D9-C043-A214-A031ADF68922}"/>
                  </a:ext>
                </a:extLst>
              </p:cNvPr>
              <p:cNvSpPr>
                <a:spLocks noChangeShapeType="1"/>
              </p:cNvSpPr>
              <p:nvPr/>
            </p:nvSpPr>
            <p:spPr bwMode="auto">
              <a:xfrm flipV="1">
                <a:off x="3132" y="1749"/>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Line 56">
                <a:extLst>
                  <a:ext uri="{FF2B5EF4-FFF2-40B4-BE49-F238E27FC236}">
                    <a16:creationId xmlns:a16="http://schemas.microsoft.com/office/drawing/2014/main" id="{AE50FFCD-888F-5F49-95EA-1422F4F92DA1}"/>
                  </a:ext>
                </a:extLst>
              </p:cNvPr>
              <p:cNvSpPr>
                <a:spLocks noChangeShapeType="1"/>
              </p:cNvSpPr>
              <p:nvPr/>
            </p:nvSpPr>
            <p:spPr bwMode="auto">
              <a:xfrm>
                <a:off x="3106" y="1752"/>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5" name="Group 4">
            <a:extLst>
              <a:ext uri="{FF2B5EF4-FFF2-40B4-BE49-F238E27FC236}">
                <a16:creationId xmlns:a16="http://schemas.microsoft.com/office/drawing/2014/main" id="{DFEC346A-D192-A745-962D-2F7187BE2EBA}"/>
              </a:ext>
            </a:extLst>
          </p:cNvPr>
          <p:cNvGrpSpPr/>
          <p:nvPr/>
        </p:nvGrpSpPr>
        <p:grpSpPr>
          <a:xfrm>
            <a:off x="7013299" y="3003106"/>
            <a:ext cx="3612455" cy="2092660"/>
            <a:chOff x="7013299" y="3003106"/>
            <a:chExt cx="3612455" cy="2092660"/>
          </a:xfrm>
        </p:grpSpPr>
        <p:sp>
          <p:nvSpPr>
            <p:cNvPr id="64" name="Line 12">
              <a:extLst>
                <a:ext uri="{FF2B5EF4-FFF2-40B4-BE49-F238E27FC236}">
                  <a16:creationId xmlns:a16="http://schemas.microsoft.com/office/drawing/2014/main" id="{95AEFD21-3019-6045-8B8C-F134C817BFAE}"/>
                </a:ext>
              </a:extLst>
            </p:cNvPr>
            <p:cNvSpPr>
              <a:spLocks noChangeShapeType="1"/>
            </p:cNvSpPr>
            <p:nvPr/>
          </p:nvSpPr>
          <p:spPr bwMode="auto">
            <a:xfrm flipH="1">
              <a:off x="7124339" y="3003106"/>
              <a:ext cx="3483853" cy="939821"/>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8" name="Line 17">
              <a:extLst>
                <a:ext uri="{FF2B5EF4-FFF2-40B4-BE49-F238E27FC236}">
                  <a16:creationId xmlns:a16="http://schemas.microsoft.com/office/drawing/2014/main" id="{D424C827-C61B-5F47-A8EF-11555EB430C0}"/>
                </a:ext>
              </a:extLst>
            </p:cNvPr>
            <p:cNvSpPr>
              <a:spLocks noChangeShapeType="1"/>
            </p:cNvSpPr>
            <p:nvPr/>
          </p:nvSpPr>
          <p:spPr bwMode="auto">
            <a:xfrm flipH="1">
              <a:off x="7126535" y="3495131"/>
              <a:ext cx="3499219" cy="96377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8">
              <a:extLst>
                <a:ext uri="{FF2B5EF4-FFF2-40B4-BE49-F238E27FC236}">
                  <a16:creationId xmlns:a16="http://schemas.microsoft.com/office/drawing/2014/main" id="{E299C9DA-59E0-D740-8F25-10DD099B646A}"/>
                </a:ext>
              </a:extLst>
            </p:cNvPr>
            <p:cNvSpPr>
              <a:spLocks noChangeShapeType="1"/>
            </p:cNvSpPr>
            <p:nvPr/>
          </p:nvSpPr>
          <p:spPr bwMode="auto">
            <a:xfrm flipH="1">
              <a:off x="7137252" y="3785544"/>
              <a:ext cx="3466289" cy="10301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0" name="Line 19">
              <a:extLst>
                <a:ext uri="{FF2B5EF4-FFF2-40B4-BE49-F238E27FC236}">
                  <a16:creationId xmlns:a16="http://schemas.microsoft.com/office/drawing/2014/main" id="{5BBCCA9A-EE48-4F4D-B1C7-EAC125089125}"/>
                </a:ext>
              </a:extLst>
            </p:cNvPr>
            <p:cNvSpPr>
              <a:spLocks noChangeShapeType="1"/>
            </p:cNvSpPr>
            <p:nvPr/>
          </p:nvSpPr>
          <p:spPr bwMode="auto">
            <a:xfrm flipH="1">
              <a:off x="7137252" y="4050906"/>
              <a:ext cx="3450923" cy="104486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Text Box 43">
              <a:extLst>
                <a:ext uri="{FF2B5EF4-FFF2-40B4-BE49-F238E27FC236}">
                  <a16:creationId xmlns:a16="http://schemas.microsoft.com/office/drawing/2014/main" id="{239E35BD-73CE-0B47-977F-0F2E0F1170FF}"/>
                </a:ext>
              </a:extLst>
            </p:cNvPr>
            <p:cNvSpPr txBox="1">
              <a:spLocks noChangeArrowheads="1"/>
            </p:cNvSpPr>
            <p:nvPr/>
          </p:nvSpPr>
          <p:spPr bwMode="auto">
            <a:xfrm rot="20736981">
              <a:off x="7013299" y="3540991"/>
              <a:ext cx="1312756" cy="3538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0" name="Text Box 67">
              <a:extLst>
                <a:ext uri="{FF2B5EF4-FFF2-40B4-BE49-F238E27FC236}">
                  <a16:creationId xmlns:a16="http://schemas.microsoft.com/office/drawing/2014/main" id="{0D263B80-AF59-D348-84FD-932DC45167E5}"/>
                </a:ext>
              </a:extLst>
            </p:cNvPr>
            <p:cNvSpPr txBox="1">
              <a:spLocks noChangeArrowheads="1"/>
            </p:cNvSpPr>
            <p:nvPr/>
          </p:nvSpPr>
          <p:spPr bwMode="auto">
            <a:xfrm rot="20635106">
              <a:off x="7025762" y="4030047"/>
              <a:ext cx="1312756" cy="3538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3" name="Text Box 74">
              <a:extLst>
                <a:ext uri="{FF2B5EF4-FFF2-40B4-BE49-F238E27FC236}">
                  <a16:creationId xmlns:a16="http://schemas.microsoft.com/office/drawing/2014/main" id="{8EFF23A0-366A-E64A-A6E3-90FD7CB3D7C0}"/>
                </a:ext>
              </a:extLst>
            </p:cNvPr>
            <p:cNvSpPr txBox="1">
              <a:spLocks noChangeArrowheads="1"/>
            </p:cNvSpPr>
            <p:nvPr/>
          </p:nvSpPr>
          <p:spPr bwMode="auto">
            <a:xfrm rot="20657108">
              <a:off x="7017491" y="4400415"/>
              <a:ext cx="1312756" cy="3538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6" name="Text Box 77">
              <a:extLst>
                <a:ext uri="{FF2B5EF4-FFF2-40B4-BE49-F238E27FC236}">
                  <a16:creationId xmlns:a16="http://schemas.microsoft.com/office/drawing/2014/main" id="{589E2F0E-5EA2-944C-B543-F8CCDFFE3457}"/>
                </a:ext>
              </a:extLst>
            </p:cNvPr>
            <p:cNvSpPr txBox="1">
              <a:spLocks noChangeArrowheads="1"/>
            </p:cNvSpPr>
            <p:nvPr/>
          </p:nvSpPr>
          <p:spPr bwMode="auto">
            <a:xfrm rot="20628354">
              <a:off x="7020313" y="4687228"/>
              <a:ext cx="1312756" cy="3538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97" name="Rectangle 84">
            <a:extLst>
              <a:ext uri="{FF2B5EF4-FFF2-40B4-BE49-F238E27FC236}">
                <a16:creationId xmlns:a16="http://schemas.microsoft.com/office/drawing/2014/main" id="{DDC13008-E549-D946-9386-1DAF70895444}"/>
              </a:ext>
            </a:extLst>
          </p:cNvPr>
          <p:cNvSpPr>
            <a:spLocks noChangeArrowheads="1"/>
          </p:cNvSpPr>
          <p:nvPr/>
        </p:nvSpPr>
        <p:spPr bwMode="auto">
          <a:xfrm>
            <a:off x="7435805" y="2563776"/>
            <a:ext cx="1047131" cy="26167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A410A887-ABC6-3C43-BE7B-AF0C2FBB6C93}"/>
              </a:ext>
            </a:extLst>
          </p:cNvPr>
          <p:cNvGrpSpPr/>
          <p:nvPr/>
        </p:nvGrpSpPr>
        <p:grpSpPr>
          <a:xfrm>
            <a:off x="7137252" y="2219051"/>
            <a:ext cx="3503609" cy="1809741"/>
            <a:chOff x="7137252" y="2219051"/>
            <a:chExt cx="3503609" cy="1809741"/>
          </a:xfrm>
        </p:grpSpPr>
        <p:sp>
          <p:nvSpPr>
            <p:cNvPr id="60" name="Line 3">
              <a:extLst>
                <a:ext uri="{FF2B5EF4-FFF2-40B4-BE49-F238E27FC236}">
                  <a16:creationId xmlns:a16="http://schemas.microsoft.com/office/drawing/2014/main" id="{2DDEC3DE-B6A8-CB4A-8854-325CA53758C5}"/>
                </a:ext>
              </a:extLst>
            </p:cNvPr>
            <p:cNvSpPr>
              <a:spLocks noChangeShapeType="1"/>
            </p:cNvSpPr>
            <p:nvPr/>
          </p:nvSpPr>
          <p:spPr bwMode="auto">
            <a:xfrm>
              <a:off x="7137252" y="2281830"/>
              <a:ext cx="3503609" cy="6855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9">
              <a:extLst>
                <a:ext uri="{FF2B5EF4-FFF2-40B4-BE49-F238E27FC236}">
                  <a16:creationId xmlns:a16="http://schemas.microsoft.com/office/drawing/2014/main" id="{7443982D-7E67-3541-8BDB-FB3F54B4C262}"/>
                </a:ext>
              </a:extLst>
            </p:cNvPr>
            <p:cNvSpPr>
              <a:spLocks noChangeShapeType="1"/>
            </p:cNvSpPr>
            <p:nvPr/>
          </p:nvSpPr>
          <p:spPr bwMode="auto">
            <a:xfrm>
              <a:off x="7137252" y="2547191"/>
              <a:ext cx="2430134" cy="48096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14">
              <a:extLst>
                <a:ext uri="{FF2B5EF4-FFF2-40B4-BE49-F238E27FC236}">
                  <a16:creationId xmlns:a16="http://schemas.microsoft.com/office/drawing/2014/main" id="{45E4DCDF-3370-7840-AFF3-2F4DBC2FB6CD}"/>
                </a:ext>
              </a:extLst>
            </p:cNvPr>
            <p:cNvSpPr>
              <a:spLocks noChangeShapeType="1"/>
            </p:cNvSpPr>
            <p:nvPr/>
          </p:nvSpPr>
          <p:spPr bwMode="auto">
            <a:xfrm>
              <a:off x="7137252" y="2812553"/>
              <a:ext cx="3503609" cy="6855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6" name="Line 15">
              <a:extLst>
                <a:ext uri="{FF2B5EF4-FFF2-40B4-BE49-F238E27FC236}">
                  <a16:creationId xmlns:a16="http://schemas.microsoft.com/office/drawing/2014/main" id="{99432412-7F47-DD4A-A770-DACE51980B08}"/>
                </a:ext>
              </a:extLst>
            </p:cNvPr>
            <p:cNvSpPr>
              <a:spLocks noChangeShapeType="1"/>
            </p:cNvSpPr>
            <p:nvPr/>
          </p:nvSpPr>
          <p:spPr bwMode="auto">
            <a:xfrm>
              <a:off x="7137252" y="3343275"/>
              <a:ext cx="3503609" cy="6855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7" name="Line 16">
              <a:extLst>
                <a:ext uri="{FF2B5EF4-FFF2-40B4-BE49-F238E27FC236}">
                  <a16:creationId xmlns:a16="http://schemas.microsoft.com/office/drawing/2014/main" id="{D5993C48-F14C-2044-846C-9FEC391300A9}"/>
                </a:ext>
              </a:extLst>
            </p:cNvPr>
            <p:cNvSpPr>
              <a:spLocks noChangeShapeType="1"/>
            </p:cNvSpPr>
            <p:nvPr/>
          </p:nvSpPr>
          <p:spPr bwMode="auto">
            <a:xfrm>
              <a:off x="7137252" y="3077914"/>
              <a:ext cx="3503609" cy="6855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1" name="Text Box 20">
              <a:extLst>
                <a:ext uri="{FF2B5EF4-FFF2-40B4-BE49-F238E27FC236}">
                  <a16:creationId xmlns:a16="http://schemas.microsoft.com/office/drawing/2014/main" id="{E876EFCF-EFAF-7745-82C0-69510059A681}"/>
                </a:ext>
              </a:extLst>
            </p:cNvPr>
            <p:cNvSpPr txBox="1">
              <a:spLocks noChangeArrowheads="1"/>
            </p:cNvSpPr>
            <p:nvPr/>
          </p:nvSpPr>
          <p:spPr bwMode="auto">
            <a:xfrm>
              <a:off x="9451039" y="2740684"/>
              <a:ext cx="390753" cy="53072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mn-cs"/>
                </a:rPr>
                <a:t>X</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76" name="Text Box 40">
              <a:extLst>
                <a:ext uri="{FF2B5EF4-FFF2-40B4-BE49-F238E27FC236}">
                  <a16:creationId xmlns:a16="http://schemas.microsoft.com/office/drawing/2014/main" id="{9B99FD84-14B7-6845-8B4C-03596E083BDE}"/>
                </a:ext>
              </a:extLst>
            </p:cNvPr>
            <p:cNvSpPr txBox="1">
              <a:spLocks noChangeArrowheads="1"/>
            </p:cNvSpPr>
            <p:nvPr/>
          </p:nvSpPr>
          <p:spPr bwMode="auto">
            <a:xfrm rot="584648">
              <a:off x="7273253" y="2219051"/>
              <a:ext cx="2122193" cy="307777"/>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sp>
          <p:nvSpPr>
            <p:cNvPr id="98" name="Text Box 83">
              <a:extLst>
                <a:ext uri="{FF2B5EF4-FFF2-40B4-BE49-F238E27FC236}">
                  <a16:creationId xmlns:a16="http://schemas.microsoft.com/office/drawing/2014/main" id="{677E8A81-661D-AA46-A7ED-6BC634EAB244}"/>
                </a:ext>
              </a:extLst>
            </p:cNvPr>
            <p:cNvSpPr txBox="1">
              <a:spLocks noChangeArrowheads="1"/>
            </p:cNvSpPr>
            <p:nvPr/>
          </p:nvSpPr>
          <p:spPr bwMode="auto">
            <a:xfrm rot="665764">
              <a:off x="7287508" y="2545419"/>
              <a:ext cx="2313691" cy="30777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8" name="Group 7">
            <a:extLst>
              <a:ext uri="{FF2B5EF4-FFF2-40B4-BE49-F238E27FC236}">
                <a16:creationId xmlns:a16="http://schemas.microsoft.com/office/drawing/2014/main" id="{13A0E61A-342C-6348-8A8F-CA25838E85CE}"/>
              </a:ext>
            </a:extLst>
          </p:cNvPr>
          <p:cNvGrpSpPr/>
          <p:nvPr/>
        </p:nvGrpSpPr>
        <p:grpSpPr>
          <a:xfrm>
            <a:off x="6842436" y="5132585"/>
            <a:ext cx="3833549" cy="696610"/>
            <a:chOff x="6842436" y="5132585"/>
            <a:chExt cx="3833549" cy="696610"/>
          </a:xfrm>
        </p:grpSpPr>
        <p:sp>
          <p:nvSpPr>
            <p:cNvPr id="72" name="Line 24">
              <a:extLst>
                <a:ext uri="{FF2B5EF4-FFF2-40B4-BE49-F238E27FC236}">
                  <a16:creationId xmlns:a16="http://schemas.microsoft.com/office/drawing/2014/main" id="{A22F562A-B278-CF40-B0A2-08D7E895698A}"/>
                </a:ext>
              </a:extLst>
            </p:cNvPr>
            <p:cNvSpPr>
              <a:spLocks noChangeShapeType="1"/>
            </p:cNvSpPr>
            <p:nvPr/>
          </p:nvSpPr>
          <p:spPr bwMode="auto">
            <a:xfrm>
              <a:off x="7172376" y="5143678"/>
              <a:ext cx="3503609" cy="6855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Rectangle 85">
              <a:extLst>
                <a:ext uri="{FF2B5EF4-FFF2-40B4-BE49-F238E27FC236}">
                  <a16:creationId xmlns:a16="http://schemas.microsoft.com/office/drawing/2014/main" id="{C18ABD18-73AE-1540-89A2-73F2330E4BCD}"/>
                </a:ext>
              </a:extLst>
            </p:cNvPr>
            <p:cNvSpPr>
              <a:spLocks noChangeArrowheads="1"/>
            </p:cNvSpPr>
            <p:nvPr/>
          </p:nvSpPr>
          <p:spPr bwMode="auto">
            <a:xfrm>
              <a:off x="7408171" y="5224724"/>
              <a:ext cx="1047131" cy="26167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Text Box 86">
              <a:extLst>
                <a:ext uri="{FF2B5EF4-FFF2-40B4-BE49-F238E27FC236}">
                  <a16:creationId xmlns:a16="http://schemas.microsoft.com/office/drawing/2014/main" id="{DDF60828-DFE2-734F-A384-4D3CA07DDADD}"/>
                </a:ext>
              </a:extLst>
            </p:cNvPr>
            <p:cNvSpPr txBox="1">
              <a:spLocks noChangeArrowheads="1"/>
            </p:cNvSpPr>
            <p:nvPr/>
          </p:nvSpPr>
          <p:spPr bwMode="auto">
            <a:xfrm>
              <a:off x="6842436" y="5132585"/>
              <a:ext cx="3154565" cy="35381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101" name="Group 93">
            <a:extLst>
              <a:ext uri="{FF2B5EF4-FFF2-40B4-BE49-F238E27FC236}">
                <a16:creationId xmlns:a16="http://schemas.microsoft.com/office/drawing/2014/main" id="{90980625-BCFD-F546-BD95-6CC80FC48859}"/>
              </a:ext>
            </a:extLst>
          </p:cNvPr>
          <p:cNvGrpSpPr>
            <a:grpSpLocks/>
          </p:cNvGrpSpPr>
          <p:nvPr/>
        </p:nvGrpSpPr>
        <p:grpSpPr bwMode="auto">
          <a:xfrm>
            <a:off x="6608198" y="1343690"/>
            <a:ext cx="810044" cy="619176"/>
            <a:chOff x="-44" y="1473"/>
            <a:chExt cx="981" cy="1105"/>
          </a:xfrm>
        </p:grpSpPr>
        <p:pic>
          <p:nvPicPr>
            <p:cNvPr id="102" name="Picture 94" descr="desktop_computer_stylized_medium">
              <a:extLst>
                <a:ext uri="{FF2B5EF4-FFF2-40B4-BE49-F238E27FC236}">
                  <a16:creationId xmlns:a16="http://schemas.microsoft.com/office/drawing/2014/main" id="{6FD17C8F-7985-B64F-82A4-84E39A7C7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95">
              <a:extLst>
                <a:ext uri="{FF2B5EF4-FFF2-40B4-BE49-F238E27FC236}">
                  <a16:creationId xmlns:a16="http://schemas.microsoft.com/office/drawing/2014/main" id="{F7BDE405-F464-BB4E-8D0F-F82DE05FCBE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4" name="Group 96">
            <a:extLst>
              <a:ext uri="{FF2B5EF4-FFF2-40B4-BE49-F238E27FC236}">
                <a16:creationId xmlns:a16="http://schemas.microsoft.com/office/drawing/2014/main" id="{30D13886-717C-5C49-84EB-DD7C28AC75E9}"/>
              </a:ext>
            </a:extLst>
          </p:cNvPr>
          <p:cNvGrpSpPr>
            <a:grpSpLocks/>
          </p:cNvGrpSpPr>
          <p:nvPr/>
        </p:nvGrpSpPr>
        <p:grpSpPr bwMode="auto">
          <a:xfrm flipH="1">
            <a:off x="10328620" y="1375018"/>
            <a:ext cx="749093" cy="672617"/>
            <a:chOff x="-44" y="1473"/>
            <a:chExt cx="981" cy="1105"/>
          </a:xfrm>
        </p:grpSpPr>
        <p:pic>
          <p:nvPicPr>
            <p:cNvPr id="105" name="Picture 97" descr="desktop_computer_stylized_medium">
              <a:extLst>
                <a:ext uri="{FF2B5EF4-FFF2-40B4-BE49-F238E27FC236}">
                  <a16:creationId xmlns:a16="http://schemas.microsoft.com/office/drawing/2014/main" id="{5EB3C43B-1013-9A41-8AA9-8D6C5A281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98">
              <a:extLst>
                <a:ext uri="{FF2B5EF4-FFF2-40B4-BE49-F238E27FC236}">
                  <a16:creationId xmlns:a16="http://schemas.microsoft.com/office/drawing/2014/main" id="{1D800635-1037-4C4C-A3B0-794CE30A50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96BABFE7-C970-8E4B-A16C-A7D788B9DA23}"/>
              </a:ext>
            </a:extLst>
          </p:cNvPr>
          <p:cNvGrpSpPr/>
          <p:nvPr/>
        </p:nvGrpSpPr>
        <p:grpSpPr>
          <a:xfrm>
            <a:off x="1803400" y="4591050"/>
            <a:ext cx="5319534" cy="1606314"/>
            <a:chOff x="1803400" y="4591050"/>
            <a:chExt cx="5319534" cy="1606314"/>
          </a:xfrm>
        </p:grpSpPr>
        <p:pic>
          <p:nvPicPr>
            <p:cNvPr id="52" name="Picture 2" descr="Image result for light bulb icon">
              <a:extLst>
                <a:ext uri="{FF2B5EF4-FFF2-40B4-BE49-F238E27FC236}">
                  <a16:creationId xmlns:a16="http://schemas.microsoft.com/office/drawing/2014/main" id="{F30DA35F-A671-6D4D-9DD4-D0D5E13E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459105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29">
              <a:extLst>
                <a:ext uri="{FF2B5EF4-FFF2-40B4-BE49-F238E27FC236}">
                  <a16:creationId xmlns:a16="http://schemas.microsoft.com/office/drawing/2014/main" id="{34AAC8DC-F059-7445-99BF-80AECC3E6614}"/>
                </a:ext>
              </a:extLst>
            </p:cNvPr>
            <p:cNvSpPr txBox="1">
              <a:spLocks noChangeArrowheads="1"/>
            </p:cNvSpPr>
            <p:nvPr/>
          </p:nvSpPr>
          <p:spPr bwMode="auto">
            <a:xfrm>
              <a:off x="2235200" y="4775436"/>
              <a:ext cx="4145527" cy="14219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mn-lt"/>
                  <a:ea typeface="ＭＳ Ｐゴシック" charset="0"/>
                  <a:cs typeface="+mn-cs"/>
                </a:rPr>
                <a:t>Receipt of three duplicate ACKs indicates 3 segments received after a missing segment – lost segment is likely. So retransmit!</a:t>
              </a:r>
              <a:endParaRPr kumimoji="0" lang="en-US" sz="1100" b="0" i="0" u="none" strike="noStrike" kern="0" cap="none" spc="0" normalizeH="0" baseline="0" noProof="0" dirty="0">
                <a:ln>
                  <a:noFill/>
                </a:ln>
                <a:solidFill>
                  <a:srgbClr val="000000"/>
                </a:solidFill>
                <a:effectLst/>
                <a:uLnTx/>
                <a:uFillTx/>
                <a:latin typeface="+mn-lt"/>
                <a:ea typeface="ＭＳ Ｐゴシック" charset="0"/>
                <a:cs typeface="+mn-cs"/>
              </a:endParaRPr>
            </a:p>
          </p:txBody>
        </p:sp>
        <p:cxnSp>
          <p:nvCxnSpPr>
            <p:cNvPr id="6" name="Straight Connector 5">
              <a:extLst>
                <a:ext uri="{FF2B5EF4-FFF2-40B4-BE49-F238E27FC236}">
                  <a16:creationId xmlns:a16="http://schemas.microsoft.com/office/drawing/2014/main" id="{CD551B68-D8DE-9043-B6CA-9F2F28DD2CA6}"/>
                </a:ext>
              </a:extLst>
            </p:cNvPr>
            <p:cNvCxnSpPr>
              <a:cxnSpLocks/>
            </p:cNvCxnSpPr>
            <p:nvPr/>
          </p:nvCxnSpPr>
          <p:spPr>
            <a:xfrm>
              <a:off x="6359939" y="5143678"/>
              <a:ext cx="762995"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4962C80-D280-E449-81BD-84D3E53124DD}"/>
              </a:ext>
            </a:extLst>
          </p:cNvPr>
          <p:cNvGrpSpPr/>
          <p:nvPr/>
        </p:nvGrpSpPr>
        <p:grpSpPr>
          <a:xfrm>
            <a:off x="790712" y="1227535"/>
            <a:ext cx="4924288" cy="2878929"/>
            <a:chOff x="7089912" y="1681505"/>
            <a:chExt cx="4924288" cy="2878929"/>
          </a:xfrm>
        </p:grpSpPr>
        <p:sp>
          <p:nvSpPr>
            <p:cNvPr id="58" name="Rectangle 5">
              <a:extLst>
                <a:ext uri="{FF2B5EF4-FFF2-40B4-BE49-F238E27FC236}">
                  <a16:creationId xmlns:a16="http://schemas.microsoft.com/office/drawing/2014/main" id="{F5C10379-FA54-C34D-B355-F07F5DA409A8}"/>
                </a:ext>
              </a:extLst>
            </p:cNvPr>
            <p:cNvSpPr>
              <a:spLocks noChangeArrowheads="1"/>
            </p:cNvSpPr>
            <p:nvPr/>
          </p:nvSpPr>
          <p:spPr bwMode="auto">
            <a:xfrm>
              <a:off x="7416318" y="2207758"/>
              <a:ext cx="4445482" cy="22637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463550" indent="-23812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sender receives 3 ACKs for same data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triple duplicate ACKs”),</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resend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segment with smallest seq #</a:t>
              </a:r>
            </a:p>
            <a:p>
              <a:pPr marL="463550" marR="0" lvl="1" indent="-2381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likely that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segment lost, so don</a:t>
              </a:r>
              <a:r>
                <a:rPr lang="en-US" altLang="en-US" sz="2400" dirty="0">
                  <a:solidFill>
                    <a:prstClr val="black"/>
                  </a:solidFill>
                  <a:latin typeface="Calibri" panose="020F0502020204030204"/>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wait for timeout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9" name="Rectangle 6">
              <a:extLst>
                <a:ext uri="{FF2B5EF4-FFF2-40B4-BE49-F238E27FC236}">
                  <a16:creationId xmlns:a16="http://schemas.microsoft.com/office/drawing/2014/main" id="{8A365B45-4FD3-5C46-85AD-12CD5EA2110A}"/>
                </a:ext>
              </a:extLst>
            </p:cNvPr>
            <p:cNvSpPr>
              <a:spLocks noChangeArrowheads="1"/>
            </p:cNvSpPr>
            <p:nvPr/>
          </p:nvSpPr>
          <p:spPr bwMode="auto">
            <a:xfrm>
              <a:off x="7089912" y="1910106"/>
              <a:ext cx="4924288" cy="2650328"/>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Text Box 7">
              <a:extLst>
                <a:ext uri="{FF2B5EF4-FFF2-40B4-BE49-F238E27FC236}">
                  <a16:creationId xmlns:a16="http://schemas.microsoft.com/office/drawing/2014/main" id="{F5EE31CA-1C9B-9E4F-8E15-A0B0919A3B54}"/>
                </a:ext>
              </a:extLst>
            </p:cNvPr>
            <p:cNvSpPr txBox="1">
              <a:spLocks noChangeArrowheads="1"/>
            </p:cNvSpPr>
            <p:nvPr/>
          </p:nvSpPr>
          <p:spPr bwMode="auto">
            <a:xfrm>
              <a:off x="7348953" y="1681505"/>
              <a:ext cx="2773363" cy="457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CC0000"/>
                  </a:solidFill>
                  <a:effectLst/>
                  <a:uLnTx/>
                  <a:uFillTx/>
                  <a:latin typeface="Tahoma" charset="0"/>
                  <a:ea typeface="ＭＳ Ｐゴシック" charset="0"/>
                  <a:cs typeface="+mn-cs"/>
                </a:rPr>
                <a:t>TCP fast retransmit</a:t>
              </a:r>
            </a:p>
          </p:txBody>
        </p:sp>
      </p:grpSp>
    </p:spTree>
    <p:extLst>
      <p:ext uri="{BB962C8B-B14F-4D97-AF65-F5344CB8AC3E}">
        <p14:creationId xmlns:p14="http://schemas.microsoft.com/office/powerpoint/2010/main" val="235539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41772023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026" name="Picture 2" descr="Drinking from the Firehose: How VividCortex Compresses its Metrics">
            <a:extLst>
              <a:ext uri="{FF2B5EF4-FFF2-40B4-BE49-F238E27FC236}">
                <a16:creationId xmlns:a16="http://schemas.microsoft.com/office/drawing/2014/main" id="{4F457921-03BB-884A-B43A-C231DAB76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754" y="4484079"/>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nking From the Information Firehose">
            <a:extLst>
              <a:ext uri="{FF2B5EF4-FFF2-40B4-BE49-F238E27FC236}">
                <a16:creationId xmlns:a16="http://schemas.microsoft.com/office/drawing/2014/main" id="{CC4ECDA6-EF5F-7940-8430-C0BB87930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23" y="3300222"/>
            <a:ext cx="2699594" cy="178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6841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8211960" y="4121808"/>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901253" y="5053671"/>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8204022" y="3080408"/>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630935" y="5473175"/>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FB367096-84FB-0C47-BA14-5CD76A63BC39}"/>
              </a:ext>
            </a:extLst>
          </p:cNvPr>
          <p:cNvGrpSpPr/>
          <p:nvPr/>
        </p:nvGrpSpPr>
        <p:grpSpPr>
          <a:xfrm>
            <a:off x="1111171" y="3426107"/>
            <a:ext cx="5034986" cy="2800562"/>
            <a:chOff x="4343173" y="1560062"/>
            <a:chExt cx="9034622" cy="4921250"/>
          </a:xfrm>
        </p:grpSpPr>
        <p:sp>
          <p:nvSpPr>
            <p:cNvPr id="55" name="Rectangle 4">
              <a:extLst>
                <a:ext uri="{FF2B5EF4-FFF2-40B4-BE49-F238E27FC236}">
                  <a16:creationId xmlns:a16="http://schemas.microsoft.com/office/drawing/2014/main" id="{887BE98B-9B7E-9D41-AEF0-CA93BB1C9316}"/>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57" name="Rectangle 5">
              <a:extLst>
                <a:ext uri="{FF2B5EF4-FFF2-40B4-BE49-F238E27FC236}">
                  <a16:creationId xmlns:a16="http://schemas.microsoft.com/office/drawing/2014/main" id="{6DD2E62C-E2CB-C147-9685-E568D5425264}"/>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58" name="Line 8">
              <a:extLst>
                <a:ext uri="{FF2B5EF4-FFF2-40B4-BE49-F238E27FC236}">
                  <a16:creationId xmlns:a16="http://schemas.microsoft.com/office/drawing/2014/main" id="{6E5293FD-6A44-CD45-9C2D-E6EC13F48E0D}"/>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 name="Line 9">
              <a:extLst>
                <a:ext uri="{FF2B5EF4-FFF2-40B4-BE49-F238E27FC236}">
                  <a16:creationId xmlns:a16="http://schemas.microsoft.com/office/drawing/2014/main" id="{D5FD85FC-35E3-CC42-86B2-4CBE4FF7A22C}"/>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 name="Line 16">
              <a:extLst>
                <a:ext uri="{FF2B5EF4-FFF2-40B4-BE49-F238E27FC236}">
                  <a16:creationId xmlns:a16="http://schemas.microsoft.com/office/drawing/2014/main" id="{1F09DA56-95A7-9740-9266-702F4D667899}"/>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18">
              <a:extLst>
                <a:ext uri="{FF2B5EF4-FFF2-40B4-BE49-F238E27FC236}">
                  <a16:creationId xmlns:a16="http://schemas.microsoft.com/office/drawing/2014/main" id="{3173FF56-BD9B-654B-92B6-4B36C86F420A}"/>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 name="Line 19">
              <a:extLst>
                <a:ext uri="{FF2B5EF4-FFF2-40B4-BE49-F238E27FC236}">
                  <a16:creationId xmlns:a16="http://schemas.microsoft.com/office/drawing/2014/main" id="{84202EA3-2833-F04E-AA3C-8BB8999BFBC1}"/>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20">
              <a:extLst>
                <a:ext uri="{FF2B5EF4-FFF2-40B4-BE49-F238E27FC236}">
                  <a16:creationId xmlns:a16="http://schemas.microsoft.com/office/drawing/2014/main" id="{B5EE22BF-1DD2-B74E-9710-050E4C365A6C}"/>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 name="Line 21">
              <a:extLst>
                <a:ext uri="{FF2B5EF4-FFF2-40B4-BE49-F238E27FC236}">
                  <a16:creationId xmlns:a16="http://schemas.microsoft.com/office/drawing/2014/main" id="{E3D5975A-D204-D047-91DC-FE8A65BBCCE9}"/>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5" name="Group 64">
              <a:extLst>
                <a:ext uri="{FF2B5EF4-FFF2-40B4-BE49-F238E27FC236}">
                  <a16:creationId xmlns:a16="http://schemas.microsoft.com/office/drawing/2014/main" id="{067C1EE2-2B96-F74C-A327-2DFC2DFC62BA}"/>
                </a:ext>
              </a:extLst>
            </p:cNvPr>
            <p:cNvGrpSpPr/>
            <p:nvPr/>
          </p:nvGrpSpPr>
          <p:grpSpPr>
            <a:xfrm>
              <a:off x="6113100" y="2788385"/>
              <a:ext cx="7264695" cy="1048460"/>
              <a:chOff x="6113100" y="2788385"/>
              <a:chExt cx="7264695" cy="1048460"/>
            </a:xfrm>
          </p:grpSpPr>
          <p:sp>
            <p:nvSpPr>
              <p:cNvPr id="67" name="Text Box 22">
                <a:extLst>
                  <a:ext uri="{FF2B5EF4-FFF2-40B4-BE49-F238E27FC236}">
                    <a16:creationId xmlns:a16="http://schemas.microsoft.com/office/drawing/2014/main" id="{2E8A978C-B58F-724E-97B2-2FB3E91F6385}"/>
                  </a:ext>
                </a:extLst>
              </p:cNvPr>
              <p:cNvSpPr txBox="1">
                <a:spLocks noChangeArrowheads="1"/>
              </p:cNvSpPr>
              <p:nvPr/>
            </p:nvSpPr>
            <p:spPr bwMode="auto">
              <a:xfrm>
                <a:off x="6113100" y="2788385"/>
                <a:ext cx="2293763" cy="52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68" name="Text Box 49">
                <a:extLst>
                  <a:ext uri="{FF2B5EF4-FFF2-40B4-BE49-F238E27FC236}">
                    <a16:creationId xmlns:a16="http://schemas.microsoft.com/office/drawing/2014/main" id="{4311B6E6-847F-7C42-98B1-9875A91D17B3}"/>
                  </a:ext>
                </a:extLst>
              </p:cNvPr>
              <p:cNvSpPr txBox="1">
                <a:spLocks noChangeArrowheads="1"/>
              </p:cNvSpPr>
              <p:nvPr/>
            </p:nvSpPr>
            <p:spPr bwMode="auto">
              <a:xfrm>
                <a:off x="8724899" y="2847114"/>
                <a:ext cx="4652896" cy="989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9" name="Line 53">
                <a:extLst>
                  <a:ext uri="{FF2B5EF4-FFF2-40B4-BE49-F238E27FC236}">
                    <a16:creationId xmlns:a16="http://schemas.microsoft.com/office/drawing/2014/main" id="{1B19FC7E-F3A0-3F49-A0E5-0BD2B4FBCBD0}"/>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66" name="Line 10">
              <a:extLst>
                <a:ext uri="{FF2B5EF4-FFF2-40B4-BE49-F238E27FC236}">
                  <a16:creationId xmlns:a16="http://schemas.microsoft.com/office/drawing/2014/main" id="{C66942C1-B5F2-CD48-AEFD-79309840AF0C}"/>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Tree>
    <p:extLst>
      <p:ext uri="{BB962C8B-B14F-4D97-AF65-F5344CB8AC3E}">
        <p14:creationId xmlns:p14="http://schemas.microsoft.com/office/powerpoint/2010/main" val="67192974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grpSp>
        <p:nvGrpSpPr>
          <p:cNvPr id="10" name="Group 9">
            <a:extLst>
              <a:ext uri="{FF2B5EF4-FFF2-40B4-BE49-F238E27FC236}">
                <a16:creationId xmlns:a16="http://schemas.microsoft.com/office/drawing/2014/main" id="{9B4B0832-7295-6748-A6EB-5D9B0607F222}"/>
              </a:ext>
            </a:extLst>
          </p:cNvPr>
          <p:cNvGrpSpPr/>
          <p:nvPr/>
        </p:nvGrpSpPr>
        <p:grpSpPr>
          <a:xfrm>
            <a:off x="756989" y="3535828"/>
            <a:ext cx="4164772" cy="1950572"/>
            <a:chOff x="363537" y="4127499"/>
            <a:chExt cx="4164772" cy="1950572"/>
          </a:xfrm>
        </p:grpSpPr>
        <p:sp>
          <p:nvSpPr>
            <p:cNvPr id="179" name="Rectangle 110">
              <a:extLst>
                <a:ext uri="{FF2B5EF4-FFF2-40B4-BE49-F238E27FC236}">
                  <a16:creationId xmlns:a16="http://schemas.microsoft.com/office/drawing/2014/main" id="{71EEDA6C-9700-F540-8450-88D0CF387D8C}"/>
                </a:ext>
              </a:extLst>
            </p:cNvPr>
            <p:cNvSpPr>
              <a:spLocks noChangeArrowheads="1"/>
            </p:cNvSpPr>
            <p:nvPr/>
          </p:nvSpPr>
          <p:spPr bwMode="auto">
            <a:xfrm>
              <a:off x="363537" y="4397375"/>
              <a:ext cx="4134671" cy="1680696"/>
            </a:xfrm>
            <a:prstGeom prst="rect">
              <a:avLst/>
            </a:prstGeom>
            <a:solidFill>
              <a:srgbClr val="FFFFFF"/>
            </a:solidFill>
            <a:ln w="28575">
              <a:solidFill>
                <a:srgbClr val="CC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0" name="Text Box 111">
              <a:extLst>
                <a:ext uri="{FF2B5EF4-FFF2-40B4-BE49-F238E27FC236}">
                  <a16:creationId xmlns:a16="http://schemas.microsoft.com/office/drawing/2014/main" id="{8C96D4BC-6609-824B-A9B9-24E2A66F66C2}"/>
                </a:ext>
              </a:extLst>
            </p:cNvPr>
            <p:cNvSpPr txBox="1">
              <a:spLocks noChangeArrowheads="1"/>
            </p:cNvSpPr>
            <p:nvPr/>
          </p:nvSpPr>
          <p:spPr bwMode="auto">
            <a:xfrm>
              <a:off x="455613" y="4549775"/>
              <a:ext cx="4072696" cy="14219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controls sender, so sender won’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overflow receiver’s buffer by transmitting too much, too fast</a:t>
              </a:r>
              <a:endParaRPr kumimoji="0" lang="en-US" altLang="en-US" sz="105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81" name="Group 112">
              <a:extLst>
                <a:ext uri="{FF2B5EF4-FFF2-40B4-BE49-F238E27FC236}">
                  <a16:creationId xmlns:a16="http://schemas.microsoft.com/office/drawing/2014/main" id="{6B4EAE2E-56DA-864E-99A1-E535BFD3AF51}"/>
                </a:ext>
              </a:extLst>
            </p:cNvPr>
            <p:cNvGrpSpPr>
              <a:grpSpLocks/>
            </p:cNvGrpSpPr>
            <p:nvPr/>
          </p:nvGrpSpPr>
          <p:grpSpPr bwMode="auto">
            <a:xfrm>
              <a:off x="551438" y="4127499"/>
              <a:ext cx="2003542" cy="523875"/>
              <a:chOff x="3327" y="230"/>
              <a:chExt cx="1176" cy="330"/>
            </a:xfrm>
          </p:grpSpPr>
          <p:sp>
            <p:nvSpPr>
              <p:cNvPr id="183" name="Rectangle 113">
                <a:extLst>
                  <a:ext uri="{FF2B5EF4-FFF2-40B4-BE49-F238E27FC236}">
                    <a16:creationId xmlns:a16="http://schemas.microsoft.com/office/drawing/2014/main" id="{364B36BC-850A-C443-AFE1-8C4A92F8CA4E}"/>
                  </a:ext>
                </a:extLst>
              </p:cNvPr>
              <p:cNvSpPr>
                <a:spLocks noChangeArrowheads="1"/>
              </p:cNvSpPr>
              <p:nvPr/>
            </p:nvSpPr>
            <p:spPr bwMode="auto">
              <a:xfrm>
                <a:off x="3369" y="323"/>
                <a:ext cx="1134" cy="22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4" name="Text Box 114">
                <a:extLst>
                  <a:ext uri="{FF2B5EF4-FFF2-40B4-BE49-F238E27FC236}">
                    <a16:creationId xmlns:a16="http://schemas.microsoft.com/office/drawing/2014/main" id="{4A67984A-D193-3248-9AD8-3DC1586083A2}"/>
                  </a:ext>
                </a:extLst>
              </p:cNvPr>
              <p:cNvSpPr txBox="1">
                <a:spLocks noChangeArrowheads="1"/>
              </p:cNvSpPr>
              <p:nvPr/>
            </p:nvSpPr>
            <p:spPr bwMode="auto">
              <a:xfrm>
                <a:off x="3327" y="230"/>
                <a:ext cx="1136" cy="3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flow control</a:t>
                </a:r>
              </a:p>
            </p:txBody>
          </p:sp>
        </p:grpSp>
      </p:gr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7630935" y="2806352"/>
            <a:ext cx="2092487" cy="2971623"/>
            <a:chOff x="7630935" y="2806352"/>
            <a:chExt cx="2092487"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7630935" y="3080408"/>
              <a:ext cx="1309687" cy="2697567"/>
              <a:chOff x="7074521" y="3577949"/>
              <a:chExt cx="1309687"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58701875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81" name="Group 72">
            <a:extLst>
              <a:ext uri="{FF2B5EF4-FFF2-40B4-BE49-F238E27FC236}">
                <a16:creationId xmlns:a16="http://schemas.microsoft.com/office/drawing/2014/main" id="{BCF10484-C4F0-2146-A1F6-01CD23E18EAF}"/>
              </a:ext>
            </a:extLst>
          </p:cNvPr>
          <p:cNvGrpSpPr>
            <a:grpSpLocks/>
          </p:cNvGrpSpPr>
          <p:nvPr/>
        </p:nvGrpSpPr>
        <p:grpSpPr bwMode="auto">
          <a:xfrm>
            <a:off x="8147517" y="2351087"/>
            <a:ext cx="2578100" cy="2155825"/>
            <a:chOff x="512" y="1294"/>
            <a:chExt cx="1888" cy="1358"/>
          </a:xfrm>
        </p:grpSpPr>
        <p:grpSp>
          <p:nvGrpSpPr>
            <p:cNvPr id="82" name="Group 17">
              <a:extLst>
                <a:ext uri="{FF2B5EF4-FFF2-40B4-BE49-F238E27FC236}">
                  <a16:creationId xmlns:a16="http://schemas.microsoft.com/office/drawing/2014/main" id="{1B215862-92BC-FD44-8231-FAC4460EC932}"/>
                </a:ext>
              </a:extLst>
            </p:cNvPr>
            <p:cNvGrpSpPr>
              <a:grpSpLocks/>
            </p:cNvGrpSpPr>
            <p:nvPr/>
          </p:nvGrpSpPr>
          <p:grpSpPr bwMode="auto">
            <a:xfrm>
              <a:off x="1232" y="1410"/>
              <a:ext cx="336" cy="130"/>
              <a:chOff x="2003" y="1816"/>
              <a:chExt cx="336" cy="130"/>
            </a:xfrm>
          </p:grpSpPr>
          <p:sp>
            <p:nvSpPr>
              <p:cNvPr id="91" name="Rectangle 18">
                <a:extLst>
                  <a:ext uri="{FF2B5EF4-FFF2-40B4-BE49-F238E27FC236}">
                    <a16:creationId xmlns:a16="http://schemas.microsoft.com/office/drawing/2014/main" id="{9F916805-82BB-7244-99A5-5F0A5D165046}"/>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 name="Rectangle 19">
                <a:extLst>
                  <a:ext uri="{FF2B5EF4-FFF2-40B4-BE49-F238E27FC236}">
                    <a16:creationId xmlns:a16="http://schemas.microsoft.com/office/drawing/2014/main" id="{4DA550D0-215D-334C-AB2B-CF8748123D33}"/>
                  </a:ext>
                </a:extLst>
              </p:cNvPr>
              <p:cNvSpPr>
                <a:spLocks noChangeArrowheads="1"/>
              </p:cNvSpPr>
              <p:nvPr/>
            </p:nvSpPr>
            <p:spPr bwMode="auto">
              <a:xfrm>
                <a:off x="2105" y="1833"/>
                <a:ext cx="108"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3" name="Rectangle 20">
                <a:extLst>
                  <a:ext uri="{FF2B5EF4-FFF2-40B4-BE49-F238E27FC236}">
                    <a16:creationId xmlns:a16="http://schemas.microsoft.com/office/drawing/2014/main" id="{B48A6578-4F82-8A4E-B684-CD32D31F82B1}"/>
                  </a:ext>
                </a:extLst>
              </p:cNvPr>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4" name="Rectangle 21">
                <a:extLst>
                  <a:ext uri="{FF2B5EF4-FFF2-40B4-BE49-F238E27FC236}">
                    <a16:creationId xmlns:a16="http://schemas.microsoft.com/office/drawing/2014/main" id="{FE3C8549-958F-8C49-9BB2-21BE77A5A384}"/>
                  </a:ext>
                </a:extLst>
              </p:cNvPr>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3" name="Rectangle 52">
              <a:extLst>
                <a:ext uri="{FF2B5EF4-FFF2-40B4-BE49-F238E27FC236}">
                  <a16:creationId xmlns:a16="http://schemas.microsoft.com/office/drawing/2014/main" id="{4EAEE0E4-1542-A044-B98C-0D8E8528492B}"/>
                </a:ext>
              </a:extLst>
            </p:cNvPr>
            <p:cNvSpPr>
              <a:spLocks noChangeArrowheads="1"/>
            </p:cNvSpPr>
            <p:nvPr/>
          </p:nvSpPr>
          <p:spPr bwMode="auto">
            <a:xfrm>
              <a:off x="526" y="1522"/>
              <a:ext cx="1871" cy="896"/>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53">
              <a:extLst>
                <a:ext uri="{FF2B5EF4-FFF2-40B4-BE49-F238E27FC236}">
                  <a16:creationId xmlns:a16="http://schemas.microsoft.com/office/drawing/2014/main" id="{1BF4AFA5-7079-8E48-98E5-F01131B6DC42}"/>
                </a:ext>
              </a:extLst>
            </p:cNvPr>
            <p:cNvSpPr>
              <a:spLocks noChangeShapeType="1"/>
            </p:cNvSpPr>
            <p:nvPr/>
          </p:nvSpPr>
          <p:spPr bwMode="auto">
            <a:xfrm>
              <a:off x="512" y="1863"/>
              <a:ext cx="188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AutoShape 54">
              <a:extLst>
                <a:ext uri="{FF2B5EF4-FFF2-40B4-BE49-F238E27FC236}">
                  <a16:creationId xmlns:a16="http://schemas.microsoft.com/office/drawing/2014/main" id="{01CE49A7-7FEA-2F41-B96C-9C13B374840D}"/>
                </a:ext>
              </a:extLst>
            </p:cNvPr>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6" name="Rectangle 55" descr="Dark upward diagonal">
              <a:extLst>
                <a:ext uri="{FF2B5EF4-FFF2-40B4-BE49-F238E27FC236}">
                  <a16:creationId xmlns:a16="http://schemas.microsoft.com/office/drawing/2014/main" id="{E7DBF90D-63AF-CA4B-B765-CCAF65A7F80D}"/>
                </a:ext>
              </a:extLst>
            </p:cNvPr>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AutoShape 56">
              <a:extLst>
                <a:ext uri="{FF2B5EF4-FFF2-40B4-BE49-F238E27FC236}">
                  <a16:creationId xmlns:a16="http://schemas.microsoft.com/office/drawing/2014/main" id="{E85EDD4B-2EB2-CF4B-A7E7-5DB87DD8E261}"/>
                </a:ext>
              </a:extLst>
            </p:cNvPr>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 name="Text Box 57">
              <a:extLst>
                <a:ext uri="{FF2B5EF4-FFF2-40B4-BE49-F238E27FC236}">
                  <a16:creationId xmlns:a16="http://schemas.microsoft.com/office/drawing/2014/main" id="{18AF2730-2703-2A49-8B1B-CCB541608D5B}"/>
                </a:ext>
              </a:extLst>
            </p:cNvPr>
            <p:cNvSpPr txBox="1">
              <a:spLocks noChangeArrowheads="1"/>
            </p:cNvSpPr>
            <p:nvPr/>
          </p:nvSpPr>
          <p:spPr bwMode="auto">
            <a:xfrm>
              <a:off x="814" y="1568"/>
              <a:ext cx="1243"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Tahoma" charset="0"/>
                  <a:ea typeface="ＭＳ Ｐゴシック" charset="0"/>
                  <a:cs typeface="+mn-cs"/>
                </a:rPr>
                <a:t>buffered data</a:t>
              </a:r>
            </a:p>
          </p:txBody>
        </p:sp>
        <p:sp>
          <p:nvSpPr>
            <p:cNvPr id="89" name="Line 58">
              <a:extLst>
                <a:ext uri="{FF2B5EF4-FFF2-40B4-BE49-F238E27FC236}">
                  <a16:creationId xmlns:a16="http://schemas.microsoft.com/office/drawing/2014/main" id="{3E425F76-602D-884F-B462-CE3703890F46}"/>
                </a:ext>
              </a:extLst>
            </p:cNvPr>
            <p:cNvSpPr>
              <a:spLocks noChangeShapeType="1"/>
            </p:cNvSpPr>
            <p:nvPr/>
          </p:nvSpPr>
          <p:spPr bwMode="auto">
            <a:xfrm>
              <a:off x="522" y="1857"/>
              <a:ext cx="1878" cy="7"/>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0" name="Text Box 59">
              <a:extLst>
                <a:ext uri="{FF2B5EF4-FFF2-40B4-BE49-F238E27FC236}">
                  <a16:creationId xmlns:a16="http://schemas.microsoft.com/office/drawing/2014/main" id="{FAA57939-600A-5644-BD7E-58580D1D7997}"/>
                </a:ext>
              </a:extLst>
            </p:cNvPr>
            <p:cNvSpPr txBox="1">
              <a:spLocks noChangeArrowheads="1"/>
            </p:cNvSpPr>
            <p:nvPr/>
          </p:nvSpPr>
          <p:spPr bwMode="auto">
            <a:xfrm>
              <a:off x="653" y="2020"/>
              <a:ext cx="1529"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free buffer space</a:t>
              </a:r>
            </a:p>
          </p:txBody>
        </p:sp>
      </p:grpSp>
      <p:sp>
        <p:nvSpPr>
          <p:cNvPr id="95" name="Text Box 62">
            <a:extLst>
              <a:ext uri="{FF2B5EF4-FFF2-40B4-BE49-F238E27FC236}">
                <a16:creationId xmlns:a16="http://schemas.microsoft.com/office/drawing/2014/main" id="{AEFCE47F-E93D-AF44-B3F4-73BB671A7DAA}"/>
              </a:ext>
            </a:extLst>
          </p:cNvPr>
          <p:cNvSpPr txBox="1">
            <a:spLocks noChangeArrowheads="1"/>
          </p:cNvSpPr>
          <p:nvPr/>
        </p:nvSpPr>
        <p:spPr bwMode="auto">
          <a:xfrm>
            <a:off x="7260104" y="3495674"/>
            <a:ext cx="6731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rwnd</a:t>
            </a:r>
          </a:p>
        </p:txBody>
      </p:sp>
      <p:sp>
        <p:nvSpPr>
          <p:cNvPr id="96" name="Line 64">
            <a:extLst>
              <a:ext uri="{FF2B5EF4-FFF2-40B4-BE49-F238E27FC236}">
                <a16:creationId xmlns:a16="http://schemas.microsoft.com/office/drawing/2014/main" id="{16902A7E-A0A9-CA44-AA34-DA532E0008E8}"/>
              </a:ext>
            </a:extLst>
          </p:cNvPr>
          <p:cNvSpPr>
            <a:spLocks noChangeShapeType="1"/>
          </p:cNvSpPr>
          <p:nvPr/>
        </p:nvSpPr>
        <p:spPr bwMode="auto">
          <a:xfrm>
            <a:off x="7771279" y="3228974"/>
            <a:ext cx="0" cy="322263"/>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7" name="Line 65">
            <a:extLst>
              <a:ext uri="{FF2B5EF4-FFF2-40B4-BE49-F238E27FC236}">
                <a16:creationId xmlns:a16="http://schemas.microsoft.com/office/drawing/2014/main" id="{D648F6B1-0A50-8C4D-A7D2-3CF747C8BABF}"/>
              </a:ext>
            </a:extLst>
          </p:cNvPr>
          <p:cNvSpPr>
            <a:spLocks noChangeShapeType="1"/>
          </p:cNvSpPr>
          <p:nvPr/>
        </p:nvSpPr>
        <p:spPr bwMode="auto">
          <a:xfrm flipV="1">
            <a:off x="7771279" y="3754437"/>
            <a:ext cx="0" cy="32226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8" name="Line 66">
            <a:extLst>
              <a:ext uri="{FF2B5EF4-FFF2-40B4-BE49-F238E27FC236}">
                <a16:creationId xmlns:a16="http://schemas.microsoft.com/office/drawing/2014/main" id="{6D1EA1AA-F1A0-E74F-8EB6-323F135BBE4A}"/>
              </a:ext>
            </a:extLst>
          </p:cNvPr>
          <p:cNvSpPr>
            <a:spLocks noChangeShapeType="1"/>
          </p:cNvSpPr>
          <p:nvPr/>
        </p:nvSpPr>
        <p:spPr bwMode="auto">
          <a:xfrm>
            <a:off x="7617292" y="4086224"/>
            <a:ext cx="4762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Line 67">
            <a:extLst>
              <a:ext uri="{FF2B5EF4-FFF2-40B4-BE49-F238E27FC236}">
                <a16:creationId xmlns:a16="http://schemas.microsoft.com/office/drawing/2014/main" id="{1C85352E-17C9-D549-A2BD-57A09913F048}"/>
              </a:ext>
            </a:extLst>
          </p:cNvPr>
          <p:cNvSpPr>
            <a:spLocks noChangeShapeType="1"/>
          </p:cNvSpPr>
          <p:nvPr/>
        </p:nvSpPr>
        <p:spPr bwMode="auto">
          <a:xfrm>
            <a:off x="7666504" y="3217862"/>
            <a:ext cx="1968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Line 68">
            <a:extLst>
              <a:ext uri="{FF2B5EF4-FFF2-40B4-BE49-F238E27FC236}">
                <a16:creationId xmlns:a16="http://schemas.microsoft.com/office/drawing/2014/main" id="{EBC9AE0D-2B04-2645-9476-0B3051DF9276}"/>
              </a:ext>
            </a:extLst>
          </p:cNvPr>
          <p:cNvSpPr>
            <a:spLocks noChangeShapeType="1"/>
          </p:cNvSpPr>
          <p:nvPr/>
        </p:nvSpPr>
        <p:spPr bwMode="auto">
          <a:xfrm>
            <a:off x="7639517" y="2692399"/>
            <a:ext cx="4762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1" name="Line 69">
            <a:extLst>
              <a:ext uri="{FF2B5EF4-FFF2-40B4-BE49-F238E27FC236}">
                <a16:creationId xmlns:a16="http://schemas.microsoft.com/office/drawing/2014/main" id="{C0332117-A4C3-844D-8A08-8B0B485AD2EA}"/>
              </a:ext>
            </a:extLst>
          </p:cNvPr>
          <p:cNvSpPr>
            <a:spLocks noChangeShapeType="1"/>
          </p:cNvSpPr>
          <p:nvPr/>
        </p:nvSpPr>
        <p:spPr bwMode="auto">
          <a:xfrm>
            <a:off x="8028454" y="2697162"/>
            <a:ext cx="0" cy="17780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2" name="Line 70">
            <a:extLst>
              <a:ext uri="{FF2B5EF4-FFF2-40B4-BE49-F238E27FC236}">
                <a16:creationId xmlns:a16="http://schemas.microsoft.com/office/drawing/2014/main" id="{838B5881-D7D0-554D-93A9-E8D16418B8D3}"/>
              </a:ext>
            </a:extLst>
          </p:cNvPr>
          <p:cNvSpPr>
            <a:spLocks noChangeShapeType="1"/>
          </p:cNvSpPr>
          <p:nvPr/>
        </p:nvSpPr>
        <p:spPr bwMode="auto">
          <a:xfrm flipH="1">
            <a:off x="8026867" y="3121024"/>
            <a:ext cx="0" cy="95408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3" name="Text Box 71">
            <a:extLst>
              <a:ext uri="{FF2B5EF4-FFF2-40B4-BE49-F238E27FC236}">
                <a16:creationId xmlns:a16="http://schemas.microsoft.com/office/drawing/2014/main" id="{76399630-36A1-DE42-B526-233291123DB6}"/>
              </a:ext>
            </a:extLst>
          </p:cNvPr>
          <p:cNvSpPr txBox="1">
            <a:spLocks noChangeArrowheads="1"/>
          </p:cNvSpPr>
          <p:nvPr/>
        </p:nvSpPr>
        <p:spPr bwMode="auto">
          <a:xfrm>
            <a:off x="6874342" y="2857499"/>
            <a:ext cx="1284287"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RcvBuffer</a:t>
            </a:r>
          </a:p>
        </p:txBody>
      </p:sp>
      <p:sp>
        <p:nvSpPr>
          <p:cNvPr id="104" name="Text Box 73">
            <a:extLst>
              <a:ext uri="{FF2B5EF4-FFF2-40B4-BE49-F238E27FC236}">
                <a16:creationId xmlns:a16="http://schemas.microsoft.com/office/drawing/2014/main" id="{B6E3B689-E8B2-BF4B-86DF-927AF5D4F690}"/>
              </a:ext>
            </a:extLst>
          </p:cNvPr>
          <p:cNvSpPr txBox="1">
            <a:spLocks noChangeArrowheads="1"/>
          </p:cNvSpPr>
          <p:nvPr/>
        </p:nvSpPr>
        <p:spPr bwMode="auto">
          <a:xfrm>
            <a:off x="8152610" y="4486274"/>
            <a:ext cx="252505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segment payloads</a:t>
            </a:r>
          </a:p>
        </p:txBody>
      </p:sp>
      <p:sp>
        <p:nvSpPr>
          <p:cNvPr id="105" name="Text Box 74">
            <a:extLst>
              <a:ext uri="{FF2B5EF4-FFF2-40B4-BE49-F238E27FC236}">
                <a16:creationId xmlns:a16="http://schemas.microsoft.com/office/drawing/2014/main" id="{91F2C3EF-EE52-4542-BF6E-028621EA7670}"/>
              </a:ext>
            </a:extLst>
          </p:cNvPr>
          <p:cNvSpPr txBox="1">
            <a:spLocks noChangeArrowheads="1"/>
          </p:cNvSpPr>
          <p:nvPr/>
        </p:nvSpPr>
        <p:spPr bwMode="auto">
          <a:xfrm>
            <a:off x="8203635" y="1985962"/>
            <a:ext cx="247856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to application process</a:t>
            </a:r>
          </a:p>
        </p:txBody>
      </p:sp>
      <p:sp>
        <p:nvSpPr>
          <p:cNvPr id="106" name="Text Box 76">
            <a:extLst>
              <a:ext uri="{FF2B5EF4-FFF2-40B4-BE49-F238E27FC236}">
                <a16:creationId xmlns:a16="http://schemas.microsoft.com/office/drawing/2014/main" id="{0CF681A2-AC47-5344-AE94-24FC5FD82425}"/>
              </a:ext>
            </a:extLst>
          </p:cNvPr>
          <p:cNvSpPr txBox="1">
            <a:spLocks noChangeArrowheads="1"/>
          </p:cNvSpPr>
          <p:nvPr/>
        </p:nvSpPr>
        <p:spPr bwMode="auto">
          <a:xfrm>
            <a:off x="7554658" y="5138737"/>
            <a:ext cx="3563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receiver-side buffering</a:t>
            </a:r>
          </a:p>
        </p:txBody>
      </p:sp>
    </p:spTree>
    <p:extLst>
      <p:ext uri="{BB962C8B-B14F-4D97-AF65-F5344CB8AC3E}">
        <p14:creationId xmlns:p14="http://schemas.microsoft.com/office/powerpoint/2010/main" val="21555012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4" name="Group 3">
            <a:extLst>
              <a:ext uri="{FF2B5EF4-FFF2-40B4-BE49-F238E27FC236}">
                <a16:creationId xmlns:a16="http://schemas.microsoft.com/office/drawing/2014/main" id="{65ED315A-00AA-7C4A-8164-7D6F6F0CAA0E}"/>
              </a:ext>
            </a:extLst>
          </p:cNvPr>
          <p:cNvGrpSpPr/>
          <p:nvPr/>
        </p:nvGrpSpPr>
        <p:grpSpPr>
          <a:xfrm>
            <a:off x="7363745" y="1068614"/>
            <a:ext cx="4349284" cy="5165818"/>
            <a:chOff x="7334716" y="821871"/>
            <a:chExt cx="4349284" cy="5165818"/>
          </a:xfrm>
        </p:grpSpPr>
        <p:sp>
          <p:nvSpPr>
            <p:cNvPr id="43" name="Text Box 49">
              <a:extLst>
                <a:ext uri="{FF2B5EF4-FFF2-40B4-BE49-F238E27FC236}">
                  <a16:creationId xmlns:a16="http://schemas.microsoft.com/office/drawing/2014/main" id="{4942189D-75C7-5146-A769-620DCCD5AD2C}"/>
                </a:ext>
              </a:extLst>
            </p:cNvPr>
            <p:cNvSpPr txBox="1">
              <a:spLocks noChangeArrowheads="1"/>
            </p:cNvSpPr>
            <p:nvPr/>
          </p:nvSpPr>
          <p:spPr bwMode="auto">
            <a:xfrm>
              <a:off x="7334716" y="821871"/>
              <a:ext cx="4349284" cy="3416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013C6F91-8B0A-654D-A104-22DAAE940A5C}"/>
                </a:ext>
              </a:extLst>
            </p:cNvPr>
            <p:cNvGrpSpPr/>
            <p:nvPr/>
          </p:nvGrpSpPr>
          <p:grpSpPr>
            <a:xfrm>
              <a:off x="7490842" y="1445945"/>
              <a:ext cx="3173211" cy="4078555"/>
              <a:chOff x="7157014" y="1873079"/>
              <a:chExt cx="2251592" cy="2800562"/>
            </a:xfrm>
          </p:grpSpPr>
          <p:sp>
            <p:nvSpPr>
              <p:cNvPr id="31" name="Rectangle 4">
                <a:extLst>
                  <a:ext uri="{FF2B5EF4-FFF2-40B4-BE49-F238E27FC236}">
                    <a16:creationId xmlns:a16="http://schemas.microsoft.com/office/drawing/2014/main" id="{F26D3C4D-BBC1-F742-A1E0-D6E34A9B3149}"/>
                  </a:ext>
                </a:extLst>
              </p:cNvPr>
              <p:cNvSpPr>
                <a:spLocks noChangeArrowheads="1"/>
              </p:cNvSpPr>
              <p:nvPr/>
            </p:nvSpPr>
            <p:spPr bwMode="auto">
              <a:xfrm>
                <a:off x="7206558" y="1873079"/>
                <a:ext cx="2202048" cy="2745454"/>
              </a:xfrm>
              <a:prstGeom prst="rect">
                <a:avLst/>
              </a:prstGeom>
              <a:solidFill>
                <a:srgbClr val="000099"/>
              </a:solidFill>
              <a:ln>
                <a:noFill/>
              </a:ln>
              <a:effectLst/>
              <a:extLs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 name="Rectangle 5">
                <a:extLst>
                  <a:ext uri="{FF2B5EF4-FFF2-40B4-BE49-F238E27FC236}">
                    <a16:creationId xmlns:a16="http://schemas.microsoft.com/office/drawing/2014/main" id="{EDEADB29-BFA2-B047-B027-A9139A42EC40}"/>
                  </a:ext>
                </a:extLst>
              </p:cNvPr>
              <p:cNvSpPr>
                <a:spLocks noChangeArrowheads="1"/>
              </p:cNvSpPr>
              <p:nvPr/>
            </p:nvSpPr>
            <p:spPr bwMode="auto">
              <a:xfrm>
                <a:off x="7158783" y="1939027"/>
                <a:ext cx="2202048" cy="2734614"/>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33" name="Line 8">
                <a:extLst>
                  <a:ext uri="{FF2B5EF4-FFF2-40B4-BE49-F238E27FC236}">
                    <a16:creationId xmlns:a16="http://schemas.microsoft.com/office/drawing/2014/main" id="{D6DDC5BF-A1E6-C24B-9CE3-F65B498DEB30}"/>
                  </a:ext>
                </a:extLst>
              </p:cNvPr>
              <p:cNvSpPr>
                <a:spLocks noChangeShapeType="1"/>
              </p:cNvSpPr>
              <p:nvPr/>
            </p:nvSpPr>
            <p:spPr bwMode="auto">
              <a:xfrm>
                <a:off x="7160553" y="2152232"/>
                <a:ext cx="2199395" cy="2711"/>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 name="Line 9">
                <a:extLst>
                  <a:ext uri="{FF2B5EF4-FFF2-40B4-BE49-F238E27FC236}">
                    <a16:creationId xmlns:a16="http://schemas.microsoft.com/office/drawing/2014/main" id="{D073AA58-CCB9-1143-BD54-AECB66E97A27}"/>
                  </a:ext>
                </a:extLst>
              </p:cNvPr>
              <p:cNvSpPr>
                <a:spLocks noChangeShapeType="1"/>
              </p:cNvSpPr>
              <p:nvPr/>
            </p:nvSpPr>
            <p:spPr bwMode="auto">
              <a:xfrm flipV="1">
                <a:off x="7157014" y="2368146"/>
                <a:ext cx="220204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Line 16">
                <a:extLst>
                  <a:ext uri="{FF2B5EF4-FFF2-40B4-BE49-F238E27FC236}">
                    <a16:creationId xmlns:a16="http://schemas.microsoft.com/office/drawing/2014/main" id="{3BCF6F65-DFAE-C544-BAEE-68B6416C49EB}"/>
                  </a:ext>
                </a:extLst>
              </p:cNvPr>
              <p:cNvSpPr>
                <a:spLocks noChangeShapeType="1"/>
              </p:cNvSpPr>
              <p:nvPr/>
            </p:nvSpPr>
            <p:spPr bwMode="auto">
              <a:xfrm flipV="1">
                <a:off x="7162322" y="2584964"/>
                <a:ext cx="220204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 name="Line 18">
                <a:extLst>
                  <a:ext uri="{FF2B5EF4-FFF2-40B4-BE49-F238E27FC236}">
                    <a16:creationId xmlns:a16="http://schemas.microsoft.com/office/drawing/2014/main" id="{73D40423-B9BC-B445-A204-77B62C8A65F0}"/>
                  </a:ext>
                </a:extLst>
              </p:cNvPr>
              <p:cNvSpPr>
                <a:spLocks noChangeShapeType="1"/>
              </p:cNvSpPr>
              <p:nvPr/>
            </p:nvSpPr>
            <p:spPr bwMode="auto">
              <a:xfrm flipV="1">
                <a:off x="7159668" y="2809912"/>
                <a:ext cx="2202049"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Line 19">
                <a:extLst>
                  <a:ext uri="{FF2B5EF4-FFF2-40B4-BE49-F238E27FC236}">
                    <a16:creationId xmlns:a16="http://schemas.microsoft.com/office/drawing/2014/main" id="{9E50A3C5-1DEF-C346-9F9A-A93A3289A502}"/>
                  </a:ext>
                </a:extLst>
              </p:cNvPr>
              <p:cNvSpPr>
                <a:spLocks noChangeShapeType="1"/>
              </p:cNvSpPr>
              <p:nvPr/>
            </p:nvSpPr>
            <p:spPr bwMode="auto">
              <a:xfrm flipV="1">
                <a:off x="7157014" y="3032150"/>
                <a:ext cx="220204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 name="Line 20">
                <a:extLst>
                  <a:ext uri="{FF2B5EF4-FFF2-40B4-BE49-F238E27FC236}">
                    <a16:creationId xmlns:a16="http://schemas.microsoft.com/office/drawing/2014/main" id="{548B775C-D85F-5847-B406-FA9F2CBD5940}"/>
                  </a:ext>
                </a:extLst>
              </p:cNvPr>
              <p:cNvSpPr>
                <a:spLocks noChangeShapeType="1"/>
              </p:cNvSpPr>
              <p:nvPr/>
            </p:nvSpPr>
            <p:spPr bwMode="auto">
              <a:xfrm flipV="1">
                <a:off x="7157014" y="3351956"/>
                <a:ext cx="220204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Line 21">
                <a:extLst>
                  <a:ext uri="{FF2B5EF4-FFF2-40B4-BE49-F238E27FC236}">
                    <a16:creationId xmlns:a16="http://schemas.microsoft.com/office/drawing/2014/main" id="{5295938A-7AD9-3A43-B065-16AE7DE46620}"/>
                  </a:ext>
                </a:extLst>
              </p:cNvPr>
              <p:cNvSpPr>
                <a:spLocks noChangeShapeType="1"/>
              </p:cNvSpPr>
              <p:nvPr/>
            </p:nvSpPr>
            <p:spPr bwMode="auto">
              <a:xfrm flipH="1" flipV="1">
                <a:off x="8249633" y="2586771"/>
                <a:ext cx="2654" cy="442669"/>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 name="Text Box 22">
                <a:extLst>
                  <a:ext uri="{FF2B5EF4-FFF2-40B4-BE49-F238E27FC236}">
                    <a16:creationId xmlns:a16="http://schemas.microsoft.com/office/drawing/2014/main" id="{DBAB1210-0C8C-574D-9755-E0E40D1D8E2B}"/>
                  </a:ext>
                </a:extLst>
              </p:cNvPr>
              <p:cNvSpPr txBox="1">
                <a:spLocks noChangeArrowheads="1"/>
              </p:cNvSpPr>
              <p:nvPr/>
            </p:nvSpPr>
            <p:spPr bwMode="auto">
              <a:xfrm>
                <a:off x="8220544" y="2572087"/>
                <a:ext cx="1124010" cy="2324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41" name="Line 10">
                <a:extLst>
                  <a:ext uri="{FF2B5EF4-FFF2-40B4-BE49-F238E27FC236}">
                    <a16:creationId xmlns:a16="http://schemas.microsoft.com/office/drawing/2014/main" id="{A5EAF221-945B-9044-8647-B161BDC6D143}"/>
                  </a:ext>
                </a:extLst>
              </p:cNvPr>
              <p:cNvSpPr>
                <a:spLocks noChangeShapeType="1"/>
              </p:cNvSpPr>
              <p:nvPr/>
            </p:nvSpPr>
            <p:spPr bwMode="auto">
              <a:xfrm flipH="1" flipV="1">
                <a:off x="8241671" y="1940977"/>
                <a:ext cx="981" cy="20781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4" name="Line 53">
              <a:extLst>
                <a:ext uri="{FF2B5EF4-FFF2-40B4-BE49-F238E27FC236}">
                  <a16:creationId xmlns:a16="http://schemas.microsoft.com/office/drawing/2014/main" id="{1BBBD060-CF26-F24A-BA7E-49EE7DADEE01}"/>
                </a:ext>
              </a:extLst>
            </p:cNvPr>
            <p:cNvSpPr>
              <a:spLocks noChangeShapeType="1"/>
            </p:cNvSpPr>
            <p:nvPr/>
          </p:nvSpPr>
          <p:spPr bwMode="auto">
            <a:xfrm flipH="1" flipV="1">
              <a:off x="7968285" y="1150408"/>
              <a:ext cx="1233771" cy="1404106"/>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46" name="Text Box 49">
              <a:extLst>
                <a:ext uri="{FF2B5EF4-FFF2-40B4-BE49-F238E27FC236}">
                  <a16:creationId xmlns:a16="http://schemas.microsoft.com/office/drawing/2014/main" id="{FBFCD652-9EB9-FE4F-BB9F-A9277C4DE74F}"/>
                </a:ext>
              </a:extLst>
            </p:cNvPr>
            <p:cNvSpPr txBox="1">
              <a:spLocks noChangeArrowheads="1"/>
            </p:cNvSpPr>
            <p:nvPr/>
          </p:nvSpPr>
          <p:spPr bwMode="auto">
            <a:xfrm>
              <a:off x="8125744" y="5646057"/>
              <a:ext cx="2310027" cy="3416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segment format</a:t>
              </a:r>
            </a:p>
          </p:txBody>
        </p:sp>
      </p:grpSp>
    </p:spTree>
    <p:extLst>
      <p:ext uri="{BB962C8B-B14F-4D97-AF65-F5344CB8AC3E}">
        <p14:creationId xmlns:p14="http://schemas.microsoft.com/office/powerpoint/2010/main" val="22030981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overview  </a:t>
            </a:r>
            <a:r>
              <a:rPr lang="en-US" sz="3200" b="0" dirty="0"/>
              <a:t>RFCs: 793,1122, 2018, 5681, 7323</a:t>
            </a:r>
            <a:endParaRPr lang="en-US" sz="4400" b="0" dirty="0"/>
          </a:p>
        </p:txBody>
      </p:sp>
      <p:sp>
        <p:nvSpPr>
          <p:cNvPr id="70" name="Rectangle 3">
            <a:extLst>
              <a:ext uri="{FF2B5EF4-FFF2-40B4-BE49-F238E27FC236}">
                <a16:creationId xmlns:a16="http://schemas.microsoft.com/office/drawing/2014/main" id="{BE7365D6-3297-0A41-9B2B-91B801F95815}"/>
              </a:ext>
            </a:extLst>
          </p:cNvPr>
          <p:cNvSpPr txBox="1">
            <a:spLocks noChangeArrowheads="1"/>
          </p:cNvSpPr>
          <p:nvPr/>
        </p:nvSpPr>
        <p:spPr>
          <a:xfrm>
            <a:off x="5949863" y="1322613"/>
            <a:ext cx="6012953" cy="55353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lvl="0" indent="-293688">
              <a:defRPr/>
            </a:pPr>
            <a:r>
              <a:rPr lang="en-US" altLang="en-US" sz="3200" dirty="0">
                <a:solidFill>
                  <a:srgbClr val="C00000"/>
                </a:solidFill>
                <a:ea typeface="ＭＳ Ｐゴシック" panose="020B0600070205080204" pitchFamily="34" charset="-128"/>
              </a:rPr>
              <a:t>cumulative ACKs</a:t>
            </a:r>
          </a:p>
          <a:p>
            <a:pPr marL="471488" lvl="0" indent="-293688">
              <a:defRPr/>
            </a:pPr>
            <a:r>
              <a:rPr lang="en-US" altLang="en-US" sz="3200" dirty="0">
                <a:solidFill>
                  <a:srgbClr val="C00000"/>
                </a:solidFill>
                <a:ea typeface="ＭＳ Ｐゴシック" panose="020B0600070205080204" pitchFamily="34" charset="-128"/>
              </a:rPr>
              <a:t>pipelining:</a:t>
            </a:r>
          </a:p>
          <a:p>
            <a:pPr marL="919163" lvl="2" indent="-293688">
              <a:defRPr/>
            </a:pPr>
            <a:r>
              <a:rPr lang="en-US" altLang="en-US" sz="2800" dirty="0">
                <a:solidFill>
                  <a:prstClr val="black"/>
                </a:solidFill>
                <a:ea typeface="ＭＳ Ｐゴシック" panose="020B0600070205080204" pitchFamily="34" charset="-128"/>
              </a:rPr>
              <a:t>TCP congestion and flow control set window size</a:t>
            </a:r>
            <a:endParaRPr lang="en-US" altLang="en-US" sz="2800" i="1" dirty="0">
              <a:solidFill>
                <a:prstClr val="black"/>
              </a:solidFill>
              <a:ea typeface="ＭＳ Ｐゴシック" panose="020B0600070205080204" pitchFamily="34" charset="-128"/>
            </a:endParaRP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connection-oriented: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handshaking (exchange of control messages) initializes sender, receiver state before data exchange</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controlled:</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will not overwhelm receiver</a:t>
            </a:r>
          </a:p>
        </p:txBody>
      </p:sp>
      <p:sp>
        <p:nvSpPr>
          <p:cNvPr id="71" name="Rectangle 4">
            <a:extLst>
              <a:ext uri="{FF2B5EF4-FFF2-40B4-BE49-F238E27FC236}">
                <a16:creationId xmlns:a16="http://schemas.microsoft.com/office/drawing/2014/main" id="{B36C086D-3E3E-F04F-BB50-EE7FE6F1A87A}"/>
              </a:ext>
            </a:extLst>
          </p:cNvPr>
          <p:cNvSpPr txBox="1">
            <a:spLocks noChangeArrowheads="1"/>
          </p:cNvSpPr>
          <p:nvPr/>
        </p:nvSpPr>
        <p:spPr>
          <a:xfrm>
            <a:off x="687960" y="1322613"/>
            <a:ext cx="538298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point-to-point</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 sender, one receiver</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reliable, in-order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byte steam:</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message boundaries"</a:t>
            </a:r>
          </a:p>
          <a:p>
            <a:pPr marL="471488" lvl="0" indent="-341313">
              <a:buFont typeface="Wingdings" charset="2"/>
              <a:buChar char="§"/>
              <a:defRPr/>
            </a:pPr>
            <a:r>
              <a:rPr lang="en-US" sz="3200" dirty="0">
                <a:solidFill>
                  <a:srgbClr val="C00000"/>
                </a:solidFill>
              </a:rPr>
              <a:t>full duplex data:</a:t>
            </a:r>
          </a:p>
          <a:p>
            <a:pPr lvl="1">
              <a:spcBef>
                <a:spcPts val="400"/>
              </a:spcBef>
              <a:buFont typeface="Arial"/>
              <a:buChar char="•"/>
              <a:defRPr/>
            </a:pPr>
            <a:r>
              <a:rPr lang="en-US" sz="2800" dirty="0">
                <a:solidFill>
                  <a:prstClr val="black"/>
                </a:solidFill>
              </a:rPr>
              <a:t>bi-directional data flow in same connection</a:t>
            </a:r>
          </a:p>
          <a:p>
            <a:pPr lvl="1">
              <a:spcBef>
                <a:spcPts val="400"/>
              </a:spcBef>
              <a:buFont typeface="Arial"/>
              <a:buChar char="•"/>
              <a:defRPr/>
            </a:pPr>
            <a:r>
              <a:rPr lang="en-US" sz="2800" dirty="0">
                <a:solidFill>
                  <a:prstClr val="black"/>
                </a:solidFill>
              </a:rPr>
              <a:t>MSS: maximum segment size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398618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connection management</a:t>
            </a:r>
            <a:endParaRPr lang="en-US" sz="4400" b="0" dirty="0"/>
          </a:p>
        </p:txBody>
      </p:sp>
      <p:sp>
        <p:nvSpPr>
          <p:cNvPr id="31" name="Rectangle 5">
            <a:extLst>
              <a:ext uri="{FF2B5EF4-FFF2-40B4-BE49-F238E27FC236}">
                <a16:creationId xmlns:a16="http://schemas.microsoft.com/office/drawing/2014/main" id="{9C578410-CCAC-A940-BEC5-74269A538606}"/>
              </a:ext>
            </a:extLst>
          </p:cNvPr>
          <p:cNvSpPr txBox="1">
            <a:spLocks noChangeArrowheads="1"/>
          </p:cNvSpPr>
          <p:nvPr/>
        </p:nvSpPr>
        <p:spPr>
          <a:xfrm>
            <a:off x="785243" y="1329399"/>
            <a:ext cx="11329310" cy="21875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before exchanging data, sender/receiver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handshake”:</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to establish connection (each knowing the other willing to establish connection)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on connection parameters (e.g., starting seq #s)</a:t>
            </a:r>
          </a:p>
        </p:txBody>
      </p:sp>
      <p:sp>
        <p:nvSpPr>
          <p:cNvPr id="129" name="Rectangle 62">
            <a:extLst>
              <a:ext uri="{FF2B5EF4-FFF2-40B4-BE49-F238E27FC236}">
                <a16:creationId xmlns:a16="http://schemas.microsoft.com/office/drawing/2014/main" id="{C5E2ED2D-96E6-7640-B8B9-2E97B87686AF}"/>
              </a:ext>
            </a:extLst>
          </p:cNvPr>
          <p:cNvSpPr>
            <a:spLocks noChangeArrowheads="1"/>
          </p:cNvSpPr>
          <p:nvPr/>
        </p:nvSpPr>
        <p:spPr bwMode="auto">
          <a:xfrm>
            <a:off x="3138677" y="2935290"/>
            <a:ext cx="2279650" cy="2414588"/>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0" name="Rectangle 45">
            <a:extLst>
              <a:ext uri="{FF2B5EF4-FFF2-40B4-BE49-F238E27FC236}">
                <a16:creationId xmlns:a16="http://schemas.microsoft.com/office/drawing/2014/main" id="{E1C433CA-144F-FE40-9939-574216DE0F50}"/>
              </a:ext>
            </a:extLst>
          </p:cNvPr>
          <p:cNvSpPr>
            <a:spLocks noChangeArrowheads="1"/>
          </p:cNvSpPr>
          <p:nvPr/>
        </p:nvSpPr>
        <p:spPr bwMode="auto">
          <a:xfrm>
            <a:off x="3098989" y="298926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5">
            <a:extLst>
              <a:ext uri="{FF2B5EF4-FFF2-40B4-BE49-F238E27FC236}">
                <a16:creationId xmlns:a16="http://schemas.microsoft.com/office/drawing/2014/main" id="{B5AF7973-E361-6A42-9B3B-A8AD0E9C7140}"/>
              </a:ext>
            </a:extLst>
          </p:cNvPr>
          <p:cNvSpPr>
            <a:spLocks noChangeShapeType="1"/>
          </p:cNvSpPr>
          <p:nvPr/>
        </p:nvSpPr>
        <p:spPr bwMode="auto">
          <a:xfrm>
            <a:off x="3098989" y="3430590"/>
            <a:ext cx="227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Text Box 6">
            <a:extLst>
              <a:ext uri="{FF2B5EF4-FFF2-40B4-BE49-F238E27FC236}">
                <a16:creationId xmlns:a16="http://schemas.microsoft.com/office/drawing/2014/main" id="{F4060720-F3C5-A543-A168-90183A3F78EB}"/>
              </a:ext>
            </a:extLst>
          </p:cNvPr>
          <p:cNvSpPr txBox="1">
            <a:spLocks noChangeArrowheads="1"/>
          </p:cNvSpPr>
          <p:nvPr/>
        </p:nvSpPr>
        <p:spPr bwMode="auto">
          <a:xfrm>
            <a:off x="3113277" y="3543303"/>
            <a:ext cx="2335212" cy="158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33" name="Group 46">
            <a:extLst>
              <a:ext uri="{FF2B5EF4-FFF2-40B4-BE49-F238E27FC236}">
                <a16:creationId xmlns:a16="http://schemas.microsoft.com/office/drawing/2014/main" id="{B33AB7A5-CCC5-254C-8A3A-759B759D5041}"/>
              </a:ext>
            </a:extLst>
          </p:cNvPr>
          <p:cNvGrpSpPr>
            <a:grpSpLocks/>
          </p:cNvGrpSpPr>
          <p:nvPr/>
        </p:nvGrpSpPr>
        <p:grpSpPr bwMode="auto">
          <a:xfrm>
            <a:off x="3979492" y="3344865"/>
            <a:ext cx="438150" cy="206375"/>
            <a:chOff x="344" y="1846"/>
            <a:chExt cx="336" cy="130"/>
          </a:xfrm>
        </p:grpSpPr>
        <p:sp>
          <p:nvSpPr>
            <p:cNvPr id="134" name="Rectangle 47">
              <a:extLst>
                <a:ext uri="{FF2B5EF4-FFF2-40B4-BE49-F238E27FC236}">
                  <a16:creationId xmlns:a16="http://schemas.microsoft.com/office/drawing/2014/main" id="{6C823A22-D6EB-C649-B7E4-0B164EE814C3}"/>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5" name="Rectangle 48">
              <a:extLst>
                <a:ext uri="{FF2B5EF4-FFF2-40B4-BE49-F238E27FC236}">
                  <a16:creationId xmlns:a16="http://schemas.microsoft.com/office/drawing/2014/main" id="{A8BB07C4-6AD0-A344-8975-A5BF33372416}"/>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Rectangle 49">
              <a:extLst>
                <a:ext uri="{FF2B5EF4-FFF2-40B4-BE49-F238E27FC236}">
                  <a16:creationId xmlns:a16="http://schemas.microsoft.com/office/drawing/2014/main" id="{2CA09AF3-81EA-B643-82AA-454FD210EE48}"/>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Rectangle 50">
              <a:extLst>
                <a:ext uri="{FF2B5EF4-FFF2-40B4-BE49-F238E27FC236}">
                  <a16:creationId xmlns:a16="http://schemas.microsoft.com/office/drawing/2014/main" id="{467634F2-41DA-0748-9C1A-D08864A76A2F}"/>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8" name="Text Box 54">
            <a:extLst>
              <a:ext uri="{FF2B5EF4-FFF2-40B4-BE49-F238E27FC236}">
                <a16:creationId xmlns:a16="http://schemas.microsoft.com/office/drawing/2014/main" id="{A9AEB3C4-6978-5E48-B717-A659B5C3B9DD}"/>
              </a:ext>
            </a:extLst>
          </p:cNvPr>
          <p:cNvSpPr txBox="1">
            <a:spLocks noChangeArrowheads="1"/>
          </p:cNvSpPr>
          <p:nvPr/>
        </p:nvSpPr>
        <p:spPr bwMode="auto">
          <a:xfrm>
            <a:off x="3617081" y="3006443"/>
            <a:ext cx="114617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39" name="Line 56">
            <a:extLst>
              <a:ext uri="{FF2B5EF4-FFF2-40B4-BE49-F238E27FC236}">
                <a16:creationId xmlns:a16="http://schemas.microsoft.com/office/drawing/2014/main" id="{D326D2D6-0DA1-914C-9073-3ECFE526F8CC}"/>
              </a:ext>
            </a:extLst>
          </p:cNvPr>
          <p:cNvSpPr>
            <a:spLocks noChangeShapeType="1"/>
          </p:cNvSpPr>
          <p:nvPr/>
        </p:nvSpPr>
        <p:spPr bwMode="auto">
          <a:xfrm>
            <a:off x="3105339" y="4926015"/>
            <a:ext cx="2268538"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Text Box 57">
            <a:extLst>
              <a:ext uri="{FF2B5EF4-FFF2-40B4-BE49-F238E27FC236}">
                <a16:creationId xmlns:a16="http://schemas.microsoft.com/office/drawing/2014/main" id="{E4C0EAD6-0908-3C42-9A10-A6AAF94515B4}"/>
              </a:ext>
            </a:extLst>
          </p:cNvPr>
          <p:cNvSpPr txBox="1">
            <a:spLocks noChangeArrowheads="1"/>
          </p:cNvSpPr>
          <p:nvPr/>
        </p:nvSpPr>
        <p:spPr bwMode="auto">
          <a:xfrm>
            <a:off x="3623658" y="5021176"/>
            <a:ext cx="9080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41" name="Rectangle 58">
            <a:extLst>
              <a:ext uri="{FF2B5EF4-FFF2-40B4-BE49-F238E27FC236}">
                <a16:creationId xmlns:a16="http://schemas.microsoft.com/office/drawing/2014/main" id="{1CB6C439-3E38-7043-B2E4-E0EA4F390BE5}"/>
              </a:ext>
            </a:extLst>
          </p:cNvPr>
          <p:cNvSpPr>
            <a:spLocks noChangeArrowheads="1"/>
          </p:cNvSpPr>
          <p:nvPr/>
        </p:nvSpPr>
        <p:spPr bwMode="auto">
          <a:xfrm>
            <a:off x="3070414" y="5348290"/>
            <a:ext cx="2335213" cy="1809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Line 59">
            <a:extLst>
              <a:ext uri="{FF2B5EF4-FFF2-40B4-BE49-F238E27FC236}">
                <a16:creationId xmlns:a16="http://schemas.microsoft.com/office/drawing/2014/main" id="{D8BBE84F-BCD3-BB4A-9FD3-757AFB3C13AA}"/>
              </a:ext>
            </a:extLst>
          </p:cNvPr>
          <p:cNvSpPr>
            <a:spLocks noChangeShapeType="1"/>
          </p:cNvSpPr>
          <p:nvPr/>
        </p:nvSpPr>
        <p:spPr bwMode="auto">
          <a:xfrm>
            <a:off x="3098989" y="5337178"/>
            <a:ext cx="0" cy="236537"/>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Line 60">
            <a:extLst>
              <a:ext uri="{FF2B5EF4-FFF2-40B4-BE49-F238E27FC236}">
                <a16:creationId xmlns:a16="http://schemas.microsoft.com/office/drawing/2014/main" id="{F862C10B-983A-F94D-A269-24CE747FC5AA}"/>
              </a:ext>
            </a:extLst>
          </p:cNvPr>
          <p:cNvSpPr>
            <a:spLocks noChangeShapeType="1"/>
          </p:cNvSpPr>
          <p:nvPr/>
        </p:nvSpPr>
        <p:spPr bwMode="auto">
          <a:xfrm>
            <a:off x="5362764" y="5308603"/>
            <a:ext cx="0" cy="236537"/>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Freeform 8">
            <a:extLst>
              <a:ext uri="{FF2B5EF4-FFF2-40B4-BE49-F238E27FC236}">
                <a16:creationId xmlns:a16="http://schemas.microsoft.com/office/drawing/2014/main" id="{DF364C08-2C0C-EE4E-8664-EDA4833FE296}"/>
              </a:ext>
            </a:extLst>
          </p:cNvPr>
          <p:cNvSpPr>
            <a:spLocks/>
          </p:cNvSpPr>
          <p:nvPr/>
        </p:nvSpPr>
        <p:spPr bwMode="auto">
          <a:xfrm flipH="1">
            <a:off x="2625914" y="2992440"/>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63">
            <a:extLst>
              <a:ext uri="{FF2B5EF4-FFF2-40B4-BE49-F238E27FC236}">
                <a16:creationId xmlns:a16="http://schemas.microsoft.com/office/drawing/2014/main" id="{0F4E1AF7-DE3A-2541-818F-C54CEC430AE0}"/>
              </a:ext>
            </a:extLst>
          </p:cNvPr>
          <p:cNvSpPr>
            <a:spLocks noChangeArrowheads="1"/>
          </p:cNvSpPr>
          <p:nvPr/>
        </p:nvSpPr>
        <p:spPr bwMode="auto">
          <a:xfrm>
            <a:off x="7440802" y="2941640"/>
            <a:ext cx="2279650" cy="2414588"/>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Rectangle 64">
            <a:extLst>
              <a:ext uri="{FF2B5EF4-FFF2-40B4-BE49-F238E27FC236}">
                <a16:creationId xmlns:a16="http://schemas.microsoft.com/office/drawing/2014/main" id="{5B961E58-331E-B748-A80F-3B7778F1C486}"/>
              </a:ext>
            </a:extLst>
          </p:cNvPr>
          <p:cNvSpPr>
            <a:spLocks noChangeArrowheads="1"/>
          </p:cNvSpPr>
          <p:nvPr/>
        </p:nvSpPr>
        <p:spPr bwMode="auto">
          <a:xfrm>
            <a:off x="7401114" y="299561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Line 65">
            <a:extLst>
              <a:ext uri="{FF2B5EF4-FFF2-40B4-BE49-F238E27FC236}">
                <a16:creationId xmlns:a16="http://schemas.microsoft.com/office/drawing/2014/main" id="{83696C28-A57C-AC46-B97E-048E3D615664}"/>
              </a:ext>
            </a:extLst>
          </p:cNvPr>
          <p:cNvSpPr>
            <a:spLocks noChangeShapeType="1"/>
          </p:cNvSpPr>
          <p:nvPr/>
        </p:nvSpPr>
        <p:spPr bwMode="auto">
          <a:xfrm>
            <a:off x="7401114" y="3436940"/>
            <a:ext cx="227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Text Box 66">
            <a:extLst>
              <a:ext uri="{FF2B5EF4-FFF2-40B4-BE49-F238E27FC236}">
                <a16:creationId xmlns:a16="http://schemas.microsoft.com/office/drawing/2014/main" id="{3C17C23B-2BF5-5B4E-BB33-288C1922406B}"/>
              </a:ext>
            </a:extLst>
          </p:cNvPr>
          <p:cNvSpPr txBox="1">
            <a:spLocks noChangeArrowheads="1"/>
          </p:cNvSpPr>
          <p:nvPr/>
        </p:nvSpPr>
        <p:spPr bwMode="auto">
          <a:xfrm>
            <a:off x="7415402" y="3549653"/>
            <a:ext cx="2335212" cy="158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49" name="Group 67">
            <a:extLst>
              <a:ext uri="{FF2B5EF4-FFF2-40B4-BE49-F238E27FC236}">
                <a16:creationId xmlns:a16="http://schemas.microsoft.com/office/drawing/2014/main" id="{A3675259-9C7A-1740-AEED-A90AD2D0AE87}"/>
              </a:ext>
            </a:extLst>
          </p:cNvPr>
          <p:cNvGrpSpPr>
            <a:grpSpLocks/>
          </p:cNvGrpSpPr>
          <p:nvPr/>
        </p:nvGrpSpPr>
        <p:grpSpPr bwMode="auto">
          <a:xfrm>
            <a:off x="8308511" y="3351215"/>
            <a:ext cx="438150" cy="206375"/>
            <a:chOff x="344" y="1846"/>
            <a:chExt cx="336" cy="130"/>
          </a:xfrm>
        </p:grpSpPr>
        <p:sp>
          <p:nvSpPr>
            <p:cNvPr id="150" name="Rectangle 68">
              <a:extLst>
                <a:ext uri="{FF2B5EF4-FFF2-40B4-BE49-F238E27FC236}">
                  <a16:creationId xmlns:a16="http://schemas.microsoft.com/office/drawing/2014/main" id="{4B4BD261-01C7-494F-8D01-68B19AA4B9AC}"/>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1" name="Rectangle 69">
              <a:extLst>
                <a:ext uri="{FF2B5EF4-FFF2-40B4-BE49-F238E27FC236}">
                  <a16:creationId xmlns:a16="http://schemas.microsoft.com/office/drawing/2014/main" id="{4E7628F3-86B5-E44C-8195-D9FF1BBA53D4}"/>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2" name="Rectangle 70">
              <a:extLst>
                <a:ext uri="{FF2B5EF4-FFF2-40B4-BE49-F238E27FC236}">
                  <a16:creationId xmlns:a16="http://schemas.microsoft.com/office/drawing/2014/main" id="{BE5565DB-C659-5048-B6BD-16420D5CE92C}"/>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71">
              <a:extLst>
                <a:ext uri="{FF2B5EF4-FFF2-40B4-BE49-F238E27FC236}">
                  <a16:creationId xmlns:a16="http://schemas.microsoft.com/office/drawing/2014/main" id="{720A74F5-E1C3-FF45-B800-884CFBB24D0A}"/>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54" name="Text Box 72">
            <a:extLst>
              <a:ext uri="{FF2B5EF4-FFF2-40B4-BE49-F238E27FC236}">
                <a16:creationId xmlns:a16="http://schemas.microsoft.com/office/drawing/2014/main" id="{48C5FBCA-1883-5B46-BC6B-BD218B24C18D}"/>
              </a:ext>
            </a:extLst>
          </p:cNvPr>
          <p:cNvSpPr txBox="1">
            <a:spLocks noChangeArrowheads="1"/>
          </p:cNvSpPr>
          <p:nvPr/>
        </p:nvSpPr>
        <p:spPr bwMode="auto">
          <a:xfrm>
            <a:off x="7943246" y="3024051"/>
            <a:ext cx="114617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55" name="Line 73">
            <a:extLst>
              <a:ext uri="{FF2B5EF4-FFF2-40B4-BE49-F238E27FC236}">
                <a16:creationId xmlns:a16="http://schemas.microsoft.com/office/drawing/2014/main" id="{C7D010E1-FDC8-B843-B502-33120A86EB14}"/>
              </a:ext>
            </a:extLst>
          </p:cNvPr>
          <p:cNvSpPr>
            <a:spLocks noChangeShapeType="1"/>
          </p:cNvSpPr>
          <p:nvPr/>
        </p:nvSpPr>
        <p:spPr bwMode="auto">
          <a:xfrm>
            <a:off x="7407464" y="4932365"/>
            <a:ext cx="2268538"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Text Box 74">
            <a:extLst>
              <a:ext uri="{FF2B5EF4-FFF2-40B4-BE49-F238E27FC236}">
                <a16:creationId xmlns:a16="http://schemas.microsoft.com/office/drawing/2014/main" id="{46053DCC-44E5-2C43-B37B-8DA921C733B2}"/>
              </a:ext>
            </a:extLst>
          </p:cNvPr>
          <p:cNvSpPr txBox="1">
            <a:spLocks noChangeArrowheads="1"/>
          </p:cNvSpPr>
          <p:nvPr/>
        </p:nvSpPr>
        <p:spPr bwMode="auto">
          <a:xfrm>
            <a:off x="8070953" y="5013813"/>
            <a:ext cx="9080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57" name="Rectangle 75">
            <a:extLst>
              <a:ext uri="{FF2B5EF4-FFF2-40B4-BE49-F238E27FC236}">
                <a16:creationId xmlns:a16="http://schemas.microsoft.com/office/drawing/2014/main" id="{2794759F-1BDF-124F-8990-F97B9E3FFDCA}"/>
              </a:ext>
            </a:extLst>
          </p:cNvPr>
          <p:cNvSpPr>
            <a:spLocks noChangeArrowheads="1"/>
          </p:cNvSpPr>
          <p:nvPr/>
        </p:nvSpPr>
        <p:spPr bwMode="auto">
          <a:xfrm>
            <a:off x="7372539" y="5354640"/>
            <a:ext cx="2335213" cy="1809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8" name="Line 76">
            <a:extLst>
              <a:ext uri="{FF2B5EF4-FFF2-40B4-BE49-F238E27FC236}">
                <a16:creationId xmlns:a16="http://schemas.microsoft.com/office/drawing/2014/main" id="{AA62258B-6959-8646-9E2E-9B0097512BD1}"/>
              </a:ext>
            </a:extLst>
          </p:cNvPr>
          <p:cNvSpPr>
            <a:spLocks noChangeShapeType="1"/>
          </p:cNvSpPr>
          <p:nvPr/>
        </p:nvSpPr>
        <p:spPr bwMode="auto">
          <a:xfrm>
            <a:off x="7401114" y="5343528"/>
            <a:ext cx="0" cy="236537"/>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7">
            <a:extLst>
              <a:ext uri="{FF2B5EF4-FFF2-40B4-BE49-F238E27FC236}">
                <a16:creationId xmlns:a16="http://schemas.microsoft.com/office/drawing/2014/main" id="{B39909BE-5B6C-6F46-8749-CE29AEAB2CB2}"/>
              </a:ext>
            </a:extLst>
          </p:cNvPr>
          <p:cNvSpPr>
            <a:spLocks noChangeShapeType="1"/>
          </p:cNvSpPr>
          <p:nvPr/>
        </p:nvSpPr>
        <p:spPr bwMode="auto">
          <a:xfrm>
            <a:off x="9664889" y="5314953"/>
            <a:ext cx="0" cy="236537"/>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Freeform 78">
            <a:extLst>
              <a:ext uri="{FF2B5EF4-FFF2-40B4-BE49-F238E27FC236}">
                <a16:creationId xmlns:a16="http://schemas.microsoft.com/office/drawing/2014/main" id="{830D21F8-79F0-0E4D-A9EF-3C8300C80D17}"/>
              </a:ext>
            </a:extLst>
          </p:cNvPr>
          <p:cNvSpPr>
            <a:spLocks/>
          </p:cNvSpPr>
          <p:nvPr/>
        </p:nvSpPr>
        <p:spPr bwMode="auto">
          <a:xfrm>
            <a:off x="9682352" y="2932115"/>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83">
            <a:extLst>
              <a:ext uri="{FF2B5EF4-FFF2-40B4-BE49-F238E27FC236}">
                <a16:creationId xmlns:a16="http://schemas.microsoft.com/office/drawing/2014/main" id="{E97571FE-EF31-0544-985B-906D8CF8F351}"/>
              </a:ext>
            </a:extLst>
          </p:cNvPr>
          <p:cNvSpPr txBox="1">
            <a:spLocks noChangeArrowheads="1"/>
          </p:cNvSpPr>
          <p:nvPr/>
        </p:nvSpPr>
        <p:spPr bwMode="auto">
          <a:xfrm>
            <a:off x="996046" y="5759648"/>
            <a:ext cx="563335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clientSocket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p>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newSocket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hostname","port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number");</a:t>
            </a:r>
          </a:p>
        </p:txBody>
      </p:sp>
      <p:sp>
        <p:nvSpPr>
          <p:cNvPr id="162" name="Text Box 85">
            <a:extLst>
              <a:ext uri="{FF2B5EF4-FFF2-40B4-BE49-F238E27FC236}">
                <a16:creationId xmlns:a16="http://schemas.microsoft.com/office/drawing/2014/main" id="{C80EBC7F-DBC0-BD40-9507-82100813B9B7}"/>
              </a:ext>
            </a:extLst>
          </p:cNvPr>
          <p:cNvSpPr txBox="1">
            <a:spLocks noChangeArrowheads="1"/>
          </p:cNvSpPr>
          <p:nvPr/>
        </p:nvSpPr>
        <p:spPr bwMode="auto">
          <a:xfrm>
            <a:off x="7021795" y="5773144"/>
            <a:ext cx="415959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connectionSocket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welcomeSocket.accept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p:txBody>
      </p:sp>
      <p:grpSp>
        <p:nvGrpSpPr>
          <p:cNvPr id="163" name="Group 89">
            <a:extLst>
              <a:ext uri="{FF2B5EF4-FFF2-40B4-BE49-F238E27FC236}">
                <a16:creationId xmlns:a16="http://schemas.microsoft.com/office/drawing/2014/main" id="{DB71F8E2-0EB4-2A4E-B4C5-3DC2955DEDE8}"/>
              </a:ext>
            </a:extLst>
          </p:cNvPr>
          <p:cNvGrpSpPr>
            <a:grpSpLocks/>
          </p:cNvGrpSpPr>
          <p:nvPr/>
        </p:nvGrpSpPr>
        <p:grpSpPr bwMode="auto">
          <a:xfrm>
            <a:off x="2149664" y="5024440"/>
            <a:ext cx="698500" cy="612775"/>
            <a:chOff x="-44" y="1473"/>
            <a:chExt cx="981" cy="1105"/>
          </a:xfrm>
        </p:grpSpPr>
        <p:pic>
          <p:nvPicPr>
            <p:cNvPr id="164" name="Picture 90" descr="desktop_computer_stylized_medium">
              <a:extLst>
                <a:ext uri="{FF2B5EF4-FFF2-40B4-BE49-F238E27FC236}">
                  <a16:creationId xmlns:a16="http://schemas.microsoft.com/office/drawing/2014/main" id="{C631DB34-DA41-694E-BA26-57FDF68E6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a:extLst>
                <a:ext uri="{FF2B5EF4-FFF2-40B4-BE49-F238E27FC236}">
                  <a16:creationId xmlns:a16="http://schemas.microsoft.com/office/drawing/2014/main" id="{BEF55614-0BD4-8249-9822-CEE59DA9A93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6" name="Group 92">
            <a:extLst>
              <a:ext uri="{FF2B5EF4-FFF2-40B4-BE49-F238E27FC236}">
                <a16:creationId xmlns:a16="http://schemas.microsoft.com/office/drawing/2014/main" id="{F06A1B16-A85F-394E-802F-0E5CD7D943D6}"/>
              </a:ext>
            </a:extLst>
          </p:cNvPr>
          <p:cNvGrpSpPr>
            <a:grpSpLocks/>
          </p:cNvGrpSpPr>
          <p:nvPr/>
        </p:nvGrpSpPr>
        <p:grpSpPr bwMode="auto">
          <a:xfrm>
            <a:off x="9964927" y="4922840"/>
            <a:ext cx="415925" cy="627063"/>
            <a:chOff x="4140" y="429"/>
            <a:chExt cx="1425" cy="2396"/>
          </a:xfrm>
        </p:grpSpPr>
        <p:sp>
          <p:nvSpPr>
            <p:cNvPr id="167" name="Freeform 93">
              <a:extLst>
                <a:ext uri="{FF2B5EF4-FFF2-40B4-BE49-F238E27FC236}">
                  <a16:creationId xmlns:a16="http://schemas.microsoft.com/office/drawing/2014/main" id="{0B18D7B8-4C19-6A48-9356-0BDC63F4B19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Rectangle 94">
              <a:extLst>
                <a:ext uri="{FF2B5EF4-FFF2-40B4-BE49-F238E27FC236}">
                  <a16:creationId xmlns:a16="http://schemas.microsoft.com/office/drawing/2014/main" id="{83F51854-758D-F348-B0AE-4C8BBF01B327}"/>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9" name="Freeform 95">
              <a:extLst>
                <a:ext uri="{FF2B5EF4-FFF2-40B4-BE49-F238E27FC236}">
                  <a16:creationId xmlns:a16="http://schemas.microsoft.com/office/drawing/2014/main" id="{BCB6E605-7A9B-CA4D-855C-288812DAAB0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Freeform 96">
              <a:extLst>
                <a:ext uri="{FF2B5EF4-FFF2-40B4-BE49-F238E27FC236}">
                  <a16:creationId xmlns:a16="http://schemas.microsoft.com/office/drawing/2014/main" id="{010D7A25-5C86-B443-B0F4-6A6735092E3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Rectangle 97">
              <a:extLst>
                <a:ext uri="{FF2B5EF4-FFF2-40B4-BE49-F238E27FC236}">
                  <a16:creationId xmlns:a16="http://schemas.microsoft.com/office/drawing/2014/main" id="{6B6FDD4A-AD55-9345-AF53-BC625746DD19}"/>
                </a:ext>
              </a:extLst>
            </p:cNvPr>
            <p:cNvSpPr>
              <a:spLocks noChangeArrowheads="1"/>
            </p:cNvSpPr>
            <p:nvPr/>
          </p:nvSpPr>
          <p:spPr bwMode="auto">
            <a:xfrm>
              <a:off x="4211" y="696"/>
              <a:ext cx="598" cy="4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98">
              <a:extLst>
                <a:ext uri="{FF2B5EF4-FFF2-40B4-BE49-F238E27FC236}">
                  <a16:creationId xmlns:a16="http://schemas.microsoft.com/office/drawing/2014/main" id="{A97FBBEC-0302-FA4C-A3B9-B0FD424712B4}"/>
                </a:ext>
              </a:extLst>
            </p:cNvPr>
            <p:cNvGrpSpPr>
              <a:grpSpLocks/>
            </p:cNvGrpSpPr>
            <p:nvPr/>
          </p:nvGrpSpPr>
          <p:grpSpPr bwMode="auto">
            <a:xfrm>
              <a:off x="4749" y="668"/>
              <a:ext cx="581" cy="145"/>
              <a:chOff x="614" y="2568"/>
              <a:chExt cx="725" cy="139"/>
            </a:xfrm>
          </p:grpSpPr>
          <p:sp>
            <p:nvSpPr>
              <p:cNvPr id="197" name="AutoShape 99">
                <a:extLst>
                  <a:ext uri="{FF2B5EF4-FFF2-40B4-BE49-F238E27FC236}">
                    <a16:creationId xmlns:a16="http://schemas.microsoft.com/office/drawing/2014/main" id="{C21CB491-D46B-EE41-AA0F-DE79A218D55A}"/>
                  </a:ext>
                </a:extLst>
              </p:cNvPr>
              <p:cNvSpPr>
                <a:spLocks noChangeArrowheads="1"/>
              </p:cNvSpPr>
              <p:nvPr/>
            </p:nvSpPr>
            <p:spPr bwMode="auto">
              <a:xfrm>
                <a:off x="614" y="2566"/>
                <a:ext cx="726"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AutoShape 100">
                <a:extLst>
                  <a:ext uri="{FF2B5EF4-FFF2-40B4-BE49-F238E27FC236}">
                    <a16:creationId xmlns:a16="http://schemas.microsoft.com/office/drawing/2014/main" id="{1FC5D9EE-EAE0-7E4E-B85F-6FC8DE4DEE26}"/>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3" name="Rectangle 101">
              <a:extLst>
                <a:ext uri="{FF2B5EF4-FFF2-40B4-BE49-F238E27FC236}">
                  <a16:creationId xmlns:a16="http://schemas.microsoft.com/office/drawing/2014/main" id="{8F3C4297-FFD3-D843-98B6-43C61A7317BF}"/>
                </a:ext>
              </a:extLst>
            </p:cNvPr>
            <p:cNvSpPr>
              <a:spLocks noChangeArrowheads="1"/>
            </p:cNvSpPr>
            <p:nvPr/>
          </p:nvSpPr>
          <p:spPr bwMode="auto">
            <a:xfrm>
              <a:off x="4222" y="1017"/>
              <a:ext cx="598"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4" name="Group 102">
              <a:extLst>
                <a:ext uri="{FF2B5EF4-FFF2-40B4-BE49-F238E27FC236}">
                  <a16:creationId xmlns:a16="http://schemas.microsoft.com/office/drawing/2014/main" id="{21DC2796-CCBB-6A4F-838F-49A2C67C0E64}"/>
                </a:ext>
              </a:extLst>
            </p:cNvPr>
            <p:cNvGrpSpPr>
              <a:grpSpLocks/>
            </p:cNvGrpSpPr>
            <p:nvPr/>
          </p:nvGrpSpPr>
          <p:grpSpPr bwMode="auto">
            <a:xfrm>
              <a:off x="4747" y="994"/>
              <a:ext cx="581" cy="134"/>
              <a:chOff x="614" y="2568"/>
              <a:chExt cx="725" cy="139"/>
            </a:xfrm>
          </p:grpSpPr>
          <p:sp>
            <p:nvSpPr>
              <p:cNvPr id="195" name="AutoShape 103">
                <a:extLst>
                  <a:ext uri="{FF2B5EF4-FFF2-40B4-BE49-F238E27FC236}">
                    <a16:creationId xmlns:a16="http://schemas.microsoft.com/office/drawing/2014/main" id="{969D7B41-0DC1-4440-AFDE-248D9CDB66EB}"/>
                  </a:ext>
                </a:extLst>
              </p:cNvPr>
              <p:cNvSpPr>
                <a:spLocks noChangeArrowheads="1"/>
              </p:cNvSpPr>
              <p:nvPr/>
            </p:nvSpPr>
            <p:spPr bwMode="auto">
              <a:xfrm>
                <a:off x="617" y="2567"/>
                <a:ext cx="719"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AutoShape 104">
                <a:extLst>
                  <a:ext uri="{FF2B5EF4-FFF2-40B4-BE49-F238E27FC236}">
                    <a16:creationId xmlns:a16="http://schemas.microsoft.com/office/drawing/2014/main" id="{B3EC6575-CF4C-6246-8181-ED39D289D214}"/>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5" name="Rectangle 105">
              <a:extLst>
                <a:ext uri="{FF2B5EF4-FFF2-40B4-BE49-F238E27FC236}">
                  <a16:creationId xmlns:a16="http://schemas.microsoft.com/office/drawing/2014/main" id="{E4C8EF29-9693-8843-BE99-DFF7EF55F859}"/>
                </a:ext>
              </a:extLst>
            </p:cNvPr>
            <p:cNvSpPr>
              <a:spLocks noChangeArrowheads="1"/>
            </p:cNvSpPr>
            <p:nvPr/>
          </p:nvSpPr>
          <p:spPr bwMode="auto">
            <a:xfrm>
              <a:off x="4216" y="1357"/>
              <a:ext cx="598"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Rectangle 106">
              <a:extLst>
                <a:ext uri="{FF2B5EF4-FFF2-40B4-BE49-F238E27FC236}">
                  <a16:creationId xmlns:a16="http://schemas.microsoft.com/office/drawing/2014/main" id="{444A4DA4-95C5-7247-8CDB-5D7AF6D3A816}"/>
                </a:ext>
              </a:extLst>
            </p:cNvPr>
            <p:cNvSpPr>
              <a:spLocks noChangeArrowheads="1"/>
            </p:cNvSpPr>
            <p:nvPr/>
          </p:nvSpPr>
          <p:spPr bwMode="auto">
            <a:xfrm>
              <a:off x="4227" y="1654"/>
              <a:ext cx="598"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7" name="Group 107">
              <a:extLst>
                <a:ext uri="{FF2B5EF4-FFF2-40B4-BE49-F238E27FC236}">
                  <a16:creationId xmlns:a16="http://schemas.microsoft.com/office/drawing/2014/main" id="{E95F09FB-35B3-984D-8B07-8ED352E49862}"/>
                </a:ext>
              </a:extLst>
            </p:cNvPr>
            <p:cNvGrpSpPr>
              <a:grpSpLocks/>
            </p:cNvGrpSpPr>
            <p:nvPr/>
          </p:nvGrpSpPr>
          <p:grpSpPr bwMode="auto">
            <a:xfrm>
              <a:off x="4735" y="1627"/>
              <a:ext cx="582" cy="151"/>
              <a:chOff x="614" y="2568"/>
              <a:chExt cx="725" cy="139"/>
            </a:xfrm>
          </p:grpSpPr>
          <p:sp>
            <p:nvSpPr>
              <p:cNvPr id="193" name="AutoShape 108">
                <a:extLst>
                  <a:ext uri="{FF2B5EF4-FFF2-40B4-BE49-F238E27FC236}">
                    <a16:creationId xmlns:a16="http://schemas.microsoft.com/office/drawing/2014/main" id="{0D8F2BD6-B00B-A145-9FAD-DEBB9A14C761}"/>
                  </a:ext>
                </a:extLst>
              </p:cNvPr>
              <p:cNvSpPr>
                <a:spLocks noChangeArrowheads="1"/>
              </p:cNvSpPr>
              <p:nvPr/>
            </p:nvSpPr>
            <p:spPr bwMode="auto">
              <a:xfrm>
                <a:off x="611" y="2576"/>
                <a:ext cx="725" cy="123"/>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4" name="AutoShape 109">
                <a:extLst>
                  <a:ext uri="{FF2B5EF4-FFF2-40B4-BE49-F238E27FC236}">
                    <a16:creationId xmlns:a16="http://schemas.microsoft.com/office/drawing/2014/main" id="{FBEB72B8-9464-2649-9EA1-03257A809BD1}"/>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8" name="Freeform 110">
              <a:extLst>
                <a:ext uri="{FF2B5EF4-FFF2-40B4-BE49-F238E27FC236}">
                  <a16:creationId xmlns:a16="http://schemas.microsoft.com/office/drawing/2014/main" id="{69825DF1-2B01-DB4D-AD1A-63C84CD1638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9" name="Group 111">
              <a:extLst>
                <a:ext uri="{FF2B5EF4-FFF2-40B4-BE49-F238E27FC236}">
                  <a16:creationId xmlns:a16="http://schemas.microsoft.com/office/drawing/2014/main" id="{77E8896E-C175-9440-8F1C-C0DAB898AF9D}"/>
                </a:ext>
              </a:extLst>
            </p:cNvPr>
            <p:cNvGrpSpPr>
              <a:grpSpLocks/>
            </p:cNvGrpSpPr>
            <p:nvPr/>
          </p:nvGrpSpPr>
          <p:grpSpPr bwMode="auto">
            <a:xfrm>
              <a:off x="4739" y="1327"/>
              <a:ext cx="582" cy="139"/>
              <a:chOff x="614" y="2568"/>
              <a:chExt cx="725" cy="139"/>
            </a:xfrm>
          </p:grpSpPr>
          <p:sp>
            <p:nvSpPr>
              <p:cNvPr id="191" name="AutoShape 112">
                <a:extLst>
                  <a:ext uri="{FF2B5EF4-FFF2-40B4-BE49-F238E27FC236}">
                    <a16:creationId xmlns:a16="http://schemas.microsoft.com/office/drawing/2014/main" id="{207BBBCB-E17B-0743-A1A2-C4D7DD812519}"/>
                  </a:ext>
                </a:extLst>
              </p:cNvPr>
              <p:cNvSpPr>
                <a:spLocks noChangeArrowheads="1"/>
              </p:cNvSpPr>
              <p:nvPr/>
            </p:nvSpPr>
            <p:spPr bwMode="auto">
              <a:xfrm>
                <a:off x="613" y="2568"/>
                <a:ext cx="725"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2" name="AutoShape 113">
                <a:extLst>
                  <a:ext uri="{FF2B5EF4-FFF2-40B4-BE49-F238E27FC236}">
                    <a16:creationId xmlns:a16="http://schemas.microsoft.com/office/drawing/2014/main" id="{28DD6B35-219B-6B45-BF21-71B299ABB40C}"/>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0" name="Rectangle 114">
              <a:extLst>
                <a:ext uri="{FF2B5EF4-FFF2-40B4-BE49-F238E27FC236}">
                  <a16:creationId xmlns:a16="http://schemas.microsoft.com/office/drawing/2014/main" id="{CD269004-8DB5-4549-A4AF-499B61683FB8}"/>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Freeform 115">
              <a:extLst>
                <a:ext uri="{FF2B5EF4-FFF2-40B4-BE49-F238E27FC236}">
                  <a16:creationId xmlns:a16="http://schemas.microsoft.com/office/drawing/2014/main" id="{8AAFEB73-B442-224B-96A6-63129BA97E1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Freeform 116">
              <a:extLst>
                <a:ext uri="{FF2B5EF4-FFF2-40B4-BE49-F238E27FC236}">
                  <a16:creationId xmlns:a16="http://schemas.microsoft.com/office/drawing/2014/main" id="{E0880A41-79A8-9248-8678-A4C1ACE4B8B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Oval 117">
              <a:extLst>
                <a:ext uri="{FF2B5EF4-FFF2-40B4-BE49-F238E27FC236}">
                  <a16:creationId xmlns:a16="http://schemas.microsoft.com/office/drawing/2014/main" id="{11D25FBB-2A67-A949-8638-6A82B88E1AEE}"/>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4" name="Freeform 118">
              <a:extLst>
                <a:ext uri="{FF2B5EF4-FFF2-40B4-BE49-F238E27FC236}">
                  <a16:creationId xmlns:a16="http://schemas.microsoft.com/office/drawing/2014/main" id="{9FEB11C7-9DF6-A746-9A7F-CE68217C13B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AutoShape 119">
              <a:extLst>
                <a:ext uri="{FF2B5EF4-FFF2-40B4-BE49-F238E27FC236}">
                  <a16:creationId xmlns:a16="http://schemas.microsoft.com/office/drawing/2014/main" id="{D279A648-2B84-1346-BF0F-DB65CFB075C7}"/>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AutoShape 120">
              <a:extLst>
                <a:ext uri="{FF2B5EF4-FFF2-40B4-BE49-F238E27FC236}">
                  <a16:creationId xmlns:a16="http://schemas.microsoft.com/office/drawing/2014/main" id="{0EDBF10F-D10C-CA46-A0A9-1ACE621AD066}"/>
                </a:ext>
              </a:extLst>
            </p:cNvPr>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Oval 121">
              <a:extLst>
                <a:ext uri="{FF2B5EF4-FFF2-40B4-BE49-F238E27FC236}">
                  <a16:creationId xmlns:a16="http://schemas.microsoft.com/office/drawing/2014/main" id="{E4E41E31-C9C4-AF4E-A419-E8421CCEF424}"/>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8" name="Oval 122">
              <a:extLst>
                <a:ext uri="{FF2B5EF4-FFF2-40B4-BE49-F238E27FC236}">
                  <a16:creationId xmlns:a16="http://schemas.microsoft.com/office/drawing/2014/main" id="{2C59CE5F-437A-C441-8354-6530041056CC}"/>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89" name="Oval 123">
              <a:extLst>
                <a:ext uri="{FF2B5EF4-FFF2-40B4-BE49-F238E27FC236}">
                  <a16:creationId xmlns:a16="http://schemas.microsoft.com/office/drawing/2014/main" id="{E077C775-39FA-824B-8701-FA02EBEDC5FF}"/>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24">
              <a:extLst>
                <a:ext uri="{FF2B5EF4-FFF2-40B4-BE49-F238E27FC236}">
                  <a16:creationId xmlns:a16="http://schemas.microsoft.com/office/drawing/2014/main" id="{858DFD8B-E1AF-0646-911F-639730691009}"/>
                </a:ext>
              </a:extLst>
            </p:cNvPr>
            <p:cNvSpPr>
              <a:spLocks noChangeArrowheads="1"/>
            </p:cNvSpPr>
            <p:nvPr/>
          </p:nvSpPr>
          <p:spPr bwMode="auto">
            <a:xfrm>
              <a:off x="5065" y="1836"/>
              <a:ext cx="82"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Tree>
    <p:extLst>
      <p:ext uri="{BB962C8B-B14F-4D97-AF65-F5344CB8AC3E}">
        <p14:creationId xmlns:p14="http://schemas.microsoft.com/office/powerpoint/2010/main" val="298486756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Agreeing to establish a connection</a:t>
            </a:r>
            <a:endParaRPr lang="en-US" sz="4400" b="0" dirty="0"/>
          </a:p>
        </p:txBody>
      </p:sp>
      <p:sp>
        <p:nvSpPr>
          <p:cNvPr id="211" name="Rectangle 63">
            <a:extLst>
              <a:ext uri="{FF2B5EF4-FFF2-40B4-BE49-F238E27FC236}">
                <a16:creationId xmlns:a16="http://schemas.microsoft.com/office/drawing/2014/main" id="{1C578050-76D7-774F-8B1E-4F455216E94E}"/>
              </a:ext>
            </a:extLst>
          </p:cNvPr>
          <p:cNvSpPr txBox="1">
            <a:spLocks noChangeArrowheads="1"/>
          </p:cNvSpPr>
          <p:nvPr/>
        </p:nvSpPr>
        <p:spPr bwMode="auto">
          <a:xfrm>
            <a:off x="5960737" y="2295084"/>
            <a:ext cx="5523920" cy="35768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32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will 2-way handshake always work in network?</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variable delays</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retransmitted messages (e.g. </a:t>
            </a:r>
            <a:r>
              <a:rPr kumimoji="0" lang="en-US" altLang="en-US" sz="2800" b="0" i="0" u="none" strike="noStrike" kern="0" cap="none" spc="0" normalizeH="0" baseline="0" noProof="0" dirty="0" err="1">
                <a:ln>
                  <a:noFill/>
                </a:ln>
                <a:solidFill>
                  <a:prstClr val="black"/>
                </a:solidFill>
                <a:effectLst/>
                <a:uLnTx/>
                <a:uFillTx/>
                <a:latin typeface="Calibri" panose="020F0502020204030204"/>
                <a:ea typeface="ＭＳ Ｐゴシック" panose="020B0600070205080204" pitchFamily="34" charset="-128"/>
              </a:rPr>
              <a:t>req_conn</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(x)) due to message loss</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message reordering</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a:t>
            </a:r>
            <a:r>
              <a:rPr kumimoji="0" lang="en-US" altLang="en-US" sz="2800" b="0" i="0" u="none" strike="noStrike" kern="0" cap="none" spc="0" normalizeH="0" baseline="0" noProof="0" dirty="0" err="1">
                <a:ln>
                  <a:noFill/>
                </a:ln>
                <a:solidFill>
                  <a:prstClr val="black"/>
                </a:solidFill>
                <a:effectLst/>
                <a:uLnTx/>
                <a:uFillTx/>
                <a:latin typeface="Calibri" panose="020F0502020204030204"/>
                <a:ea typeface="ＭＳ Ｐゴシック" panose="020B0600070205080204" pitchFamily="34" charset="-128"/>
              </a:rPr>
              <a:t>an’</a:t>
            </a:r>
            <a:r>
              <a:rPr kumimoji="0" lang="en-US" altLang="ja-JP" sz="2800" b="0" i="0" u="none" strike="noStrike" kern="0" cap="none" spc="0" normalizeH="0" baseline="0" noProof="0" dirty="0" err="1">
                <a:ln>
                  <a:noFill/>
                </a:ln>
                <a:solidFill>
                  <a:prstClr val="black"/>
                </a:solidFill>
                <a:effectLst/>
                <a:uLnTx/>
                <a:uFillTx/>
                <a:latin typeface="Calibri" panose="020F0502020204030204"/>
                <a:ea typeface="ＭＳ Ｐゴシック" panose="020B0600070205080204" pitchFamily="34" charset="-128"/>
              </a:rPr>
              <a:t>t</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“see” other side</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endParaRPr>
          </a:p>
        </p:txBody>
      </p:sp>
      <p:pic>
        <p:nvPicPr>
          <p:cNvPr id="212" name="Picture 62" descr="Alice">
            <a:extLst>
              <a:ext uri="{FF2B5EF4-FFF2-40B4-BE49-F238E27FC236}">
                <a16:creationId xmlns:a16="http://schemas.microsoft.com/office/drawing/2014/main" id="{15DE982A-54F5-BC41-BC95-48D876587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408" y="2031271"/>
            <a:ext cx="685440" cy="68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63" descr="Bob">
            <a:extLst>
              <a:ext uri="{FF2B5EF4-FFF2-40B4-BE49-F238E27FC236}">
                <a16:creationId xmlns:a16="http://schemas.microsoft.com/office/drawing/2014/main" id="{178ED826-4BC2-684F-9F28-073609250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300" y="2069246"/>
            <a:ext cx="839663" cy="69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ext Box 49">
            <a:extLst>
              <a:ext uri="{FF2B5EF4-FFF2-40B4-BE49-F238E27FC236}">
                <a16:creationId xmlns:a16="http://schemas.microsoft.com/office/drawing/2014/main" id="{F0A75C95-49D9-D049-B8FA-C8954515AFD3}"/>
              </a:ext>
            </a:extLst>
          </p:cNvPr>
          <p:cNvSpPr txBox="1">
            <a:spLocks noChangeArrowheads="1"/>
          </p:cNvSpPr>
          <p:nvPr/>
        </p:nvSpPr>
        <p:spPr bwMode="auto">
          <a:xfrm>
            <a:off x="979913" y="1354621"/>
            <a:ext cx="3207929"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2-way handshake:</a:t>
            </a:r>
          </a:p>
        </p:txBody>
      </p:sp>
      <p:sp>
        <p:nvSpPr>
          <p:cNvPr id="215" name="Line 50">
            <a:extLst>
              <a:ext uri="{FF2B5EF4-FFF2-40B4-BE49-F238E27FC236}">
                <a16:creationId xmlns:a16="http://schemas.microsoft.com/office/drawing/2014/main" id="{2B6C64FC-1BFF-2745-8864-00793CCCA3F1}"/>
              </a:ext>
            </a:extLst>
          </p:cNvPr>
          <p:cNvSpPr>
            <a:spLocks noChangeShapeType="1"/>
          </p:cNvSpPr>
          <p:nvPr/>
        </p:nvSpPr>
        <p:spPr bwMode="auto">
          <a:xfrm>
            <a:off x="2210097" y="2827024"/>
            <a:ext cx="1996343" cy="343504"/>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6" name="Line 51">
            <a:extLst>
              <a:ext uri="{FF2B5EF4-FFF2-40B4-BE49-F238E27FC236}">
                <a16:creationId xmlns:a16="http://schemas.microsoft.com/office/drawing/2014/main" id="{662E0AA8-2544-0243-A461-A97BB5D9F891}"/>
              </a:ext>
            </a:extLst>
          </p:cNvPr>
          <p:cNvSpPr>
            <a:spLocks noChangeShapeType="1"/>
          </p:cNvSpPr>
          <p:nvPr/>
        </p:nvSpPr>
        <p:spPr bwMode="auto">
          <a:xfrm>
            <a:off x="2150121" y="2737265"/>
            <a:ext cx="0" cy="1191042"/>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7" name="Line 53">
            <a:extLst>
              <a:ext uri="{FF2B5EF4-FFF2-40B4-BE49-F238E27FC236}">
                <a16:creationId xmlns:a16="http://schemas.microsoft.com/office/drawing/2014/main" id="{61703F8D-DE60-7647-AB88-B625C4E037AF}"/>
              </a:ext>
            </a:extLst>
          </p:cNvPr>
          <p:cNvSpPr>
            <a:spLocks noChangeShapeType="1"/>
          </p:cNvSpPr>
          <p:nvPr/>
        </p:nvSpPr>
        <p:spPr bwMode="auto">
          <a:xfrm>
            <a:off x="4215008" y="2766610"/>
            <a:ext cx="0" cy="1191042"/>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8" name="Line 54">
            <a:extLst>
              <a:ext uri="{FF2B5EF4-FFF2-40B4-BE49-F238E27FC236}">
                <a16:creationId xmlns:a16="http://schemas.microsoft.com/office/drawing/2014/main" id="{DE642691-1B6A-B64E-88A0-E9C02593B397}"/>
              </a:ext>
            </a:extLst>
          </p:cNvPr>
          <p:cNvSpPr>
            <a:spLocks noChangeShapeType="1"/>
          </p:cNvSpPr>
          <p:nvPr/>
        </p:nvSpPr>
        <p:spPr bwMode="auto">
          <a:xfrm flipH="1">
            <a:off x="2145837" y="3258561"/>
            <a:ext cx="1996343" cy="343504"/>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9" name="Rectangle 56">
            <a:extLst>
              <a:ext uri="{FF2B5EF4-FFF2-40B4-BE49-F238E27FC236}">
                <a16:creationId xmlns:a16="http://schemas.microsoft.com/office/drawing/2014/main" id="{AB601B94-B2EC-5F44-8BA3-961BC7EAD4D6}"/>
              </a:ext>
            </a:extLst>
          </p:cNvPr>
          <p:cNvSpPr>
            <a:spLocks noChangeArrowheads="1"/>
          </p:cNvSpPr>
          <p:nvPr/>
        </p:nvSpPr>
        <p:spPr bwMode="auto">
          <a:xfrm>
            <a:off x="2531397" y="2811490"/>
            <a:ext cx="1201662" cy="35558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0" name="Text Box 55">
            <a:extLst>
              <a:ext uri="{FF2B5EF4-FFF2-40B4-BE49-F238E27FC236}">
                <a16:creationId xmlns:a16="http://schemas.microsoft.com/office/drawing/2014/main" id="{51E91065-A73A-7D43-92CF-648D7E78E17F}"/>
              </a:ext>
            </a:extLst>
          </p:cNvPr>
          <p:cNvSpPr txBox="1">
            <a:spLocks noChangeArrowheads="1"/>
          </p:cNvSpPr>
          <p:nvPr/>
        </p:nvSpPr>
        <p:spPr bwMode="auto">
          <a:xfrm>
            <a:off x="2589217" y="2787324"/>
            <a:ext cx="1116010" cy="40011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Let’</a:t>
            </a:r>
            <a:r>
              <a:rPr kumimoji="0" lang="en-US" altLang="ja-JP"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 talk</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1" name="Rectangle 57">
            <a:extLst>
              <a:ext uri="{FF2B5EF4-FFF2-40B4-BE49-F238E27FC236}">
                <a16:creationId xmlns:a16="http://schemas.microsoft.com/office/drawing/2014/main" id="{2004BA2B-FE8D-D147-B254-220BD421C2B5}"/>
              </a:ext>
            </a:extLst>
          </p:cNvPr>
          <p:cNvSpPr>
            <a:spLocks noChangeArrowheads="1"/>
          </p:cNvSpPr>
          <p:nvPr/>
        </p:nvSpPr>
        <p:spPr bwMode="auto">
          <a:xfrm>
            <a:off x="2878401" y="3272370"/>
            <a:ext cx="593334" cy="35558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2" name="Text Box 58">
            <a:extLst>
              <a:ext uri="{FF2B5EF4-FFF2-40B4-BE49-F238E27FC236}">
                <a16:creationId xmlns:a16="http://schemas.microsoft.com/office/drawing/2014/main" id="{45CBCA7D-6EF9-B544-8A1D-83FC7ADA336D}"/>
              </a:ext>
            </a:extLst>
          </p:cNvPr>
          <p:cNvSpPr txBox="1">
            <a:spLocks noChangeArrowheads="1"/>
          </p:cNvSpPr>
          <p:nvPr/>
        </p:nvSpPr>
        <p:spPr bwMode="auto">
          <a:xfrm>
            <a:off x="2915186" y="3248204"/>
            <a:ext cx="487634" cy="40011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OK</a:t>
            </a:r>
          </a:p>
        </p:txBody>
      </p:sp>
      <p:sp>
        <p:nvSpPr>
          <p:cNvPr id="223" name="Text Box 60">
            <a:extLst>
              <a:ext uri="{FF2B5EF4-FFF2-40B4-BE49-F238E27FC236}">
                <a16:creationId xmlns:a16="http://schemas.microsoft.com/office/drawing/2014/main" id="{9105DBEA-03C4-1045-B9A8-39AA7B1F3CAB}"/>
              </a:ext>
            </a:extLst>
          </p:cNvPr>
          <p:cNvSpPr txBox="1">
            <a:spLocks noChangeArrowheads="1"/>
          </p:cNvSpPr>
          <p:nvPr/>
        </p:nvSpPr>
        <p:spPr bwMode="auto">
          <a:xfrm>
            <a:off x="4320992" y="3066959"/>
            <a:ext cx="84189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24" name="Text Box 61">
            <a:extLst>
              <a:ext uri="{FF2B5EF4-FFF2-40B4-BE49-F238E27FC236}">
                <a16:creationId xmlns:a16="http://schemas.microsoft.com/office/drawing/2014/main" id="{D3DDB3E1-DD0C-7242-BD98-892C99B0A0FC}"/>
              </a:ext>
            </a:extLst>
          </p:cNvPr>
          <p:cNvSpPr txBox="1">
            <a:spLocks noChangeArrowheads="1"/>
          </p:cNvSpPr>
          <p:nvPr/>
        </p:nvSpPr>
        <p:spPr bwMode="auto">
          <a:xfrm>
            <a:off x="1092998" y="3429450"/>
            <a:ext cx="84189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25" name="Oval 66">
            <a:extLst>
              <a:ext uri="{FF2B5EF4-FFF2-40B4-BE49-F238E27FC236}">
                <a16:creationId xmlns:a16="http://schemas.microsoft.com/office/drawing/2014/main" id="{7A085CF1-13C2-7E45-BD13-7FBE5EC96389}"/>
              </a:ext>
            </a:extLst>
          </p:cNvPr>
          <p:cNvSpPr>
            <a:spLocks noChangeArrowheads="1"/>
          </p:cNvSpPr>
          <p:nvPr/>
        </p:nvSpPr>
        <p:spPr bwMode="auto">
          <a:xfrm>
            <a:off x="2088004" y="3557185"/>
            <a:ext cx="122093" cy="96664"/>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226" name="Oval 67">
            <a:extLst>
              <a:ext uri="{FF2B5EF4-FFF2-40B4-BE49-F238E27FC236}">
                <a16:creationId xmlns:a16="http://schemas.microsoft.com/office/drawing/2014/main" id="{5F8DFD39-4C67-544E-BDB6-995B73F0032B}"/>
              </a:ext>
            </a:extLst>
          </p:cNvPr>
          <p:cNvSpPr>
            <a:spLocks noChangeArrowheads="1"/>
          </p:cNvSpPr>
          <p:nvPr/>
        </p:nvSpPr>
        <p:spPr bwMode="auto">
          <a:xfrm>
            <a:off x="4150748" y="3184337"/>
            <a:ext cx="122095" cy="96664"/>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227" name="Text Box 72">
            <a:extLst>
              <a:ext uri="{FF2B5EF4-FFF2-40B4-BE49-F238E27FC236}">
                <a16:creationId xmlns:a16="http://schemas.microsoft.com/office/drawing/2014/main" id="{DB384BF1-67A8-D941-979F-3D776AAC77D8}"/>
              </a:ext>
            </a:extLst>
          </p:cNvPr>
          <p:cNvSpPr txBox="1">
            <a:spLocks noChangeArrowheads="1"/>
          </p:cNvSpPr>
          <p:nvPr/>
        </p:nvSpPr>
        <p:spPr bwMode="auto">
          <a:xfrm>
            <a:off x="973490" y="4953638"/>
            <a:ext cx="1095235"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8" name="Line 73">
            <a:extLst>
              <a:ext uri="{FF2B5EF4-FFF2-40B4-BE49-F238E27FC236}">
                <a16:creationId xmlns:a16="http://schemas.microsoft.com/office/drawing/2014/main" id="{F4A5217C-A64A-BC43-8BDA-A9CC2AE187E7}"/>
              </a:ext>
            </a:extLst>
          </p:cNvPr>
          <p:cNvSpPr>
            <a:spLocks noChangeShapeType="1"/>
          </p:cNvSpPr>
          <p:nvPr/>
        </p:nvSpPr>
        <p:spPr bwMode="auto">
          <a:xfrm>
            <a:off x="2248653" y="5141789"/>
            <a:ext cx="1996343" cy="34350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9" name="Line 74">
            <a:extLst>
              <a:ext uri="{FF2B5EF4-FFF2-40B4-BE49-F238E27FC236}">
                <a16:creationId xmlns:a16="http://schemas.microsoft.com/office/drawing/2014/main" id="{5DF0EBDC-C356-0F40-8E4B-0D4CDB884913}"/>
              </a:ext>
            </a:extLst>
          </p:cNvPr>
          <p:cNvSpPr>
            <a:spLocks noChangeShapeType="1"/>
          </p:cNvSpPr>
          <p:nvPr/>
        </p:nvSpPr>
        <p:spPr bwMode="auto">
          <a:xfrm>
            <a:off x="2188677" y="5052029"/>
            <a:ext cx="0" cy="1191042"/>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30" name="Line 75">
            <a:extLst>
              <a:ext uri="{FF2B5EF4-FFF2-40B4-BE49-F238E27FC236}">
                <a16:creationId xmlns:a16="http://schemas.microsoft.com/office/drawing/2014/main" id="{06DA6EB7-8FDC-114C-A158-24F848F8929E}"/>
              </a:ext>
            </a:extLst>
          </p:cNvPr>
          <p:cNvSpPr>
            <a:spLocks noChangeShapeType="1"/>
          </p:cNvSpPr>
          <p:nvPr/>
        </p:nvSpPr>
        <p:spPr bwMode="auto">
          <a:xfrm>
            <a:off x="4253564" y="5081373"/>
            <a:ext cx="0" cy="1191042"/>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31" name="Line 76">
            <a:extLst>
              <a:ext uri="{FF2B5EF4-FFF2-40B4-BE49-F238E27FC236}">
                <a16:creationId xmlns:a16="http://schemas.microsoft.com/office/drawing/2014/main" id="{6E751C46-6DAD-2049-8052-C6ECA9B99101}"/>
              </a:ext>
            </a:extLst>
          </p:cNvPr>
          <p:cNvSpPr>
            <a:spLocks noChangeShapeType="1"/>
          </p:cNvSpPr>
          <p:nvPr/>
        </p:nvSpPr>
        <p:spPr bwMode="auto">
          <a:xfrm flipH="1">
            <a:off x="2184393" y="5573326"/>
            <a:ext cx="1996343" cy="34350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32" name="Rectangle 77">
            <a:extLst>
              <a:ext uri="{FF2B5EF4-FFF2-40B4-BE49-F238E27FC236}">
                <a16:creationId xmlns:a16="http://schemas.microsoft.com/office/drawing/2014/main" id="{05CA4AE2-2F93-D544-A582-D6138CBE65B1}"/>
              </a:ext>
            </a:extLst>
          </p:cNvPr>
          <p:cNvSpPr>
            <a:spLocks noChangeArrowheads="1"/>
          </p:cNvSpPr>
          <p:nvPr/>
        </p:nvSpPr>
        <p:spPr bwMode="auto">
          <a:xfrm>
            <a:off x="2677053" y="5126253"/>
            <a:ext cx="1049579" cy="35558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33" name="Text Box 78">
            <a:extLst>
              <a:ext uri="{FF2B5EF4-FFF2-40B4-BE49-F238E27FC236}">
                <a16:creationId xmlns:a16="http://schemas.microsoft.com/office/drawing/2014/main" id="{DF22492C-21D4-FC46-996B-E22F99143FEC}"/>
              </a:ext>
            </a:extLst>
          </p:cNvPr>
          <p:cNvSpPr txBox="1">
            <a:spLocks noChangeArrowheads="1"/>
          </p:cNvSpPr>
          <p:nvPr/>
        </p:nvSpPr>
        <p:spPr bwMode="auto">
          <a:xfrm>
            <a:off x="2502290" y="5090004"/>
            <a:ext cx="1446230"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req_conn(x)</a:t>
            </a:r>
          </a:p>
        </p:txBody>
      </p:sp>
      <p:sp>
        <p:nvSpPr>
          <p:cNvPr id="234" name="Rectangle 79">
            <a:extLst>
              <a:ext uri="{FF2B5EF4-FFF2-40B4-BE49-F238E27FC236}">
                <a16:creationId xmlns:a16="http://schemas.microsoft.com/office/drawing/2014/main" id="{EB35072C-E8DC-1D43-88F2-D6CC06A96B2B}"/>
              </a:ext>
            </a:extLst>
          </p:cNvPr>
          <p:cNvSpPr>
            <a:spLocks noChangeArrowheads="1"/>
          </p:cNvSpPr>
          <p:nvPr/>
        </p:nvSpPr>
        <p:spPr bwMode="auto">
          <a:xfrm>
            <a:off x="2916957" y="5587135"/>
            <a:ext cx="593334" cy="35558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35" name="Text Box 81">
            <a:extLst>
              <a:ext uri="{FF2B5EF4-FFF2-40B4-BE49-F238E27FC236}">
                <a16:creationId xmlns:a16="http://schemas.microsoft.com/office/drawing/2014/main" id="{41E79C30-5AC2-7B42-AF35-87394C87DCF6}"/>
              </a:ext>
            </a:extLst>
          </p:cNvPr>
          <p:cNvSpPr txBox="1">
            <a:spLocks noChangeArrowheads="1"/>
          </p:cNvSpPr>
          <p:nvPr/>
        </p:nvSpPr>
        <p:spPr bwMode="auto">
          <a:xfrm>
            <a:off x="4359546" y="5381723"/>
            <a:ext cx="84189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36" name="Text Box 82">
            <a:extLst>
              <a:ext uri="{FF2B5EF4-FFF2-40B4-BE49-F238E27FC236}">
                <a16:creationId xmlns:a16="http://schemas.microsoft.com/office/drawing/2014/main" id="{15937B6C-DE9E-BB41-AF3C-AFA9046B2368}"/>
              </a:ext>
            </a:extLst>
          </p:cNvPr>
          <p:cNvSpPr txBox="1">
            <a:spLocks noChangeArrowheads="1"/>
          </p:cNvSpPr>
          <p:nvPr/>
        </p:nvSpPr>
        <p:spPr bwMode="auto">
          <a:xfrm>
            <a:off x="1131555" y="5744214"/>
            <a:ext cx="84189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37" name="Oval 83">
            <a:extLst>
              <a:ext uri="{FF2B5EF4-FFF2-40B4-BE49-F238E27FC236}">
                <a16:creationId xmlns:a16="http://schemas.microsoft.com/office/drawing/2014/main" id="{60CAB79E-F562-A147-B2B6-BCD35B4CE79B}"/>
              </a:ext>
            </a:extLst>
          </p:cNvPr>
          <p:cNvSpPr>
            <a:spLocks noChangeArrowheads="1"/>
          </p:cNvSpPr>
          <p:nvPr/>
        </p:nvSpPr>
        <p:spPr bwMode="auto">
          <a:xfrm>
            <a:off x="2126560" y="5871949"/>
            <a:ext cx="122093" cy="96664"/>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238" name="Oval 84">
            <a:extLst>
              <a:ext uri="{FF2B5EF4-FFF2-40B4-BE49-F238E27FC236}">
                <a16:creationId xmlns:a16="http://schemas.microsoft.com/office/drawing/2014/main" id="{AB867DAA-A20D-7E4E-8866-E4B15C4B0299}"/>
              </a:ext>
            </a:extLst>
          </p:cNvPr>
          <p:cNvSpPr>
            <a:spLocks noChangeArrowheads="1"/>
          </p:cNvSpPr>
          <p:nvPr/>
        </p:nvSpPr>
        <p:spPr bwMode="auto">
          <a:xfrm>
            <a:off x="4189304" y="5499101"/>
            <a:ext cx="122095" cy="96664"/>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239" name="Rectangle 86">
            <a:extLst>
              <a:ext uri="{FF2B5EF4-FFF2-40B4-BE49-F238E27FC236}">
                <a16:creationId xmlns:a16="http://schemas.microsoft.com/office/drawing/2014/main" id="{0E9D55EE-8F12-D242-B60A-BF7C0AE861A3}"/>
              </a:ext>
            </a:extLst>
          </p:cNvPr>
          <p:cNvSpPr>
            <a:spLocks noChangeArrowheads="1"/>
          </p:cNvSpPr>
          <p:nvPr/>
        </p:nvSpPr>
        <p:spPr bwMode="auto">
          <a:xfrm>
            <a:off x="2514261" y="5594040"/>
            <a:ext cx="1445850" cy="283088"/>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40" name="Text Box 85">
            <a:extLst>
              <a:ext uri="{FF2B5EF4-FFF2-40B4-BE49-F238E27FC236}">
                <a16:creationId xmlns:a16="http://schemas.microsoft.com/office/drawing/2014/main" id="{98A973F5-A6AE-4941-BAAF-D9632C720884}"/>
              </a:ext>
            </a:extLst>
          </p:cNvPr>
          <p:cNvSpPr txBox="1">
            <a:spLocks noChangeArrowheads="1"/>
          </p:cNvSpPr>
          <p:nvPr/>
        </p:nvSpPr>
        <p:spPr bwMode="auto">
          <a:xfrm>
            <a:off x="2500404" y="5552612"/>
            <a:ext cx="1435008"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acc_conn(x)</a:t>
            </a:r>
          </a:p>
        </p:txBody>
      </p:sp>
      <p:grpSp>
        <p:nvGrpSpPr>
          <p:cNvPr id="241" name="Group 92">
            <a:extLst>
              <a:ext uri="{FF2B5EF4-FFF2-40B4-BE49-F238E27FC236}">
                <a16:creationId xmlns:a16="http://schemas.microsoft.com/office/drawing/2014/main" id="{A1DEBE31-8A7C-FA42-BF21-534E9F956FD1}"/>
              </a:ext>
            </a:extLst>
          </p:cNvPr>
          <p:cNvGrpSpPr>
            <a:grpSpLocks/>
          </p:cNvGrpSpPr>
          <p:nvPr/>
        </p:nvGrpSpPr>
        <p:grpSpPr bwMode="auto">
          <a:xfrm>
            <a:off x="1696017" y="4472044"/>
            <a:ext cx="775403" cy="566176"/>
            <a:chOff x="-44" y="1473"/>
            <a:chExt cx="981" cy="1105"/>
          </a:xfrm>
        </p:grpSpPr>
        <p:pic>
          <p:nvPicPr>
            <p:cNvPr id="242" name="Picture 93" descr="desktop_computer_stylized_medium">
              <a:extLst>
                <a:ext uri="{FF2B5EF4-FFF2-40B4-BE49-F238E27FC236}">
                  <a16:creationId xmlns:a16="http://schemas.microsoft.com/office/drawing/2014/main" id="{D4855CC7-B0C0-0C40-99B3-064E9439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94">
              <a:extLst>
                <a:ext uri="{FF2B5EF4-FFF2-40B4-BE49-F238E27FC236}">
                  <a16:creationId xmlns:a16="http://schemas.microsoft.com/office/drawing/2014/main" id="{E45A3676-D1D0-F747-9A77-79DCC58FFC6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5">
            <a:extLst>
              <a:ext uri="{FF2B5EF4-FFF2-40B4-BE49-F238E27FC236}">
                <a16:creationId xmlns:a16="http://schemas.microsoft.com/office/drawing/2014/main" id="{30DE6A89-1D8F-B54B-9DDE-549AD2FC2274}"/>
              </a:ext>
            </a:extLst>
          </p:cNvPr>
          <p:cNvGrpSpPr>
            <a:grpSpLocks/>
          </p:cNvGrpSpPr>
          <p:nvPr/>
        </p:nvGrpSpPr>
        <p:grpSpPr bwMode="auto">
          <a:xfrm>
            <a:off x="4073636" y="4451330"/>
            <a:ext cx="318750" cy="557545"/>
            <a:chOff x="4140" y="429"/>
            <a:chExt cx="1425" cy="2396"/>
          </a:xfrm>
        </p:grpSpPr>
        <p:sp>
          <p:nvSpPr>
            <p:cNvPr id="245" name="Freeform 96">
              <a:extLst>
                <a:ext uri="{FF2B5EF4-FFF2-40B4-BE49-F238E27FC236}">
                  <a16:creationId xmlns:a16="http://schemas.microsoft.com/office/drawing/2014/main" id="{B71F5390-5611-A549-8A76-3052ABA7D19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6" name="Rectangle 97">
              <a:extLst>
                <a:ext uri="{FF2B5EF4-FFF2-40B4-BE49-F238E27FC236}">
                  <a16:creationId xmlns:a16="http://schemas.microsoft.com/office/drawing/2014/main" id="{A1B57D5C-B8BE-CC48-A959-8D0CB8D18EA1}"/>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47" name="Freeform 98">
              <a:extLst>
                <a:ext uri="{FF2B5EF4-FFF2-40B4-BE49-F238E27FC236}">
                  <a16:creationId xmlns:a16="http://schemas.microsoft.com/office/drawing/2014/main" id="{F022A685-2E50-194F-BC85-D97F7CAFFCF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8" name="Freeform 99">
              <a:extLst>
                <a:ext uri="{FF2B5EF4-FFF2-40B4-BE49-F238E27FC236}">
                  <a16:creationId xmlns:a16="http://schemas.microsoft.com/office/drawing/2014/main" id="{67381A9D-9DB7-0A4E-B993-95AAAF4CCB9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9" name="Rectangle 100">
              <a:extLst>
                <a:ext uri="{FF2B5EF4-FFF2-40B4-BE49-F238E27FC236}">
                  <a16:creationId xmlns:a16="http://schemas.microsoft.com/office/drawing/2014/main" id="{B178CA92-6419-B94D-82C2-001A4C53E7AC}"/>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250" name="Group 101">
              <a:extLst>
                <a:ext uri="{FF2B5EF4-FFF2-40B4-BE49-F238E27FC236}">
                  <a16:creationId xmlns:a16="http://schemas.microsoft.com/office/drawing/2014/main" id="{2DDA5E0E-93B0-FC4E-AA1E-3A161BEB6179}"/>
                </a:ext>
              </a:extLst>
            </p:cNvPr>
            <p:cNvGrpSpPr>
              <a:grpSpLocks/>
            </p:cNvGrpSpPr>
            <p:nvPr/>
          </p:nvGrpSpPr>
          <p:grpSpPr bwMode="auto">
            <a:xfrm>
              <a:off x="4749" y="668"/>
              <a:ext cx="581" cy="145"/>
              <a:chOff x="614" y="2568"/>
              <a:chExt cx="725" cy="139"/>
            </a:xfrm>
          </p:grpSpPr>
          <p:sp>
            <p:nvSpPr>
              <p:cNvPr id="275" name="AutoShape 102">
                <a:extLst>
                  <a:ext uri="{FF2B5EF4-FFF2-40B4-BE49-F238E27FC236}">
                    <a16:creationId xmlns:a16="http://schemas.microsoft.com/office/drawing/2014/main" id="{1245BCF6-EEF2-F34C-92E3-2CA1C2C948EF}"/>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76" name="AutoShape 103">
                <a:extLst>
                  <a:ext uri="{FF2B5EF4-FFF2-40B4-BE49-F238E27FC236}">
                    <a16:creationId xmlns:a16="http://schemas.microsoft.com/office/drawing/2014/main" id="{1067DCBA-D400-0642-B68F-AE171164BAE3}"/>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sp>
          <p:nvSpPr>
            <p:cNvPr id="251" name="Rectangle 104">
              <a:extLst>
                <a:ext uri="{FF2B5EF4-FFF2-40B4-BE49-F238E27FC236}">
                  <a16:creationId xmlns:a16="http://schemas.microsoft.com/office/drawing/2014/main" id="{CEE13654-E51E-634B-B3A8-1909C6DC88FB}"/>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252" name="Group 105">
              <a:extLst>
                <a:ext uri="{FF2B5EF4-FFF2-40B4-BE49-F238E27FC236}">
                  <a16:creationId xmlns:a16="http://schemas.microsoft.com/office/drawing/2014/main" id="{3DE4D6D2-40C1-6843-BB18-76EFFF97C7B0}"/>
                </a:ext>
              </a:extLst>
            </p:cNvPr>
            <p:cNvGrpSpPr>
              <a:grpSpLocks/>
            </p:cNvGrpSpPr>
            <p:nvPr/>
          </p:nvGrpSpPr>
          <p:grpSpPr bwMode="auto">
            <a:xfrm>
              <a:off x="4747" y="994"/>
              <a:ext cx="581" cy="134"/>
              <a:chOff x="614" y="2568"/>
              <a:chExt cx="725" cy="139"/>
            </a:xfrm>
          </p:grpSpPr>
          <p:sp>
            <p:nvSpPr>
              <p:cNvPr id="273" name="AutoShape 106">
                <a:extLst>
                  <a:ext uri="{FF2B5EF4-FFF2-40B4-BE49-F238E27FC236}">
                    <a16:creationId xmlns:a16="http://schemas.microsoft.com/office/drawing/2014/main" id="{2685B222-9BE5-0D43-A3B3-6021358AE35E}"/>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74" name="AutoShape 107">
                <a:extLst>
                  <a:ext uri="{FF2B5EF4-FFF2-40B4-BE49-F238E27FC236}">
                    <a16:creationId xmlns:a16="http://schemas.microsoft.com/office/drawing/2014/main" id="{00F72E45-552A-534D-A233-34AE532CCE10}"/>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sp>
          <p:nvSpPr>
            <p:cNvPr id="253" name="Rectangle 108">
              <a:extLst>
                <a:ext uri="{FF2B5EF4-FFF2-40B4-BE49-F238E27FC236}">
                  <a16:creationId xmlns:a16="http://schemas.microsoft.com/office/drawing/2014/main" id="{3DF4CAF9-06A6-F849-9FCD-1AEC85C1CF94}"/>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54" name="Rectangle 109">
              <a:extLst>
                <a:ext uri="{FF2B5EF4-FFF2-40B4-BE49-F238E27FC236}">
                  <a16:creationId xmlns:a16="http://schemas.microsoft.com/office/drawing/2014/main" id="{148B444B-183C-764F-B7FB-60CA4703B6DB}"/>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255" name="Group 110">
              <a:extLst>
                <a:ext uri="{FF2B5EF4-FFF2-40B4-BE49-F238E27FC236}">
                  <a16:creationId xmlns:a16="http://schemas.microsoft.com/office/drawing/2014/main" id="{39959419-6C63-ED42-9E1F-394A82CD6225}"/>
                </a:ext>
              </a:extLst>
            </p:cNvPr>
            <p:cNvGrpSpPr>
              <a:grpSpLocks/>
            </p:cNvGrpSpPr>
            <p:nvPr/>
          </p:nvGrpSpPr>
          <p:grpSpPr bwMode="auto">
            <a:xfrm>
              <a:off x="4735" y="1627"/>
              <a:ext cx="582" cy="151"/>
              <a:chOff x="614" y="2568"/>
              <a:chExt cx="725" cy="139"/>
            </a:xfrm>
          </p:grpSpPr>
          <p:sp>
            <p:nvSpPr>
              <p:cNvPr id="271" name="AutoShape 111">
                <a:extLst>
                  <a:ext uri="{FF2B5EF4-FFF2-40B4-BE49-F238E27FC236}">
                    <a16:creationId xmlns:a16="http://schemas.microsoft.com/office/drawing/2014/main" id="{A34CF4FA-FD1C-5145-835F-119FE044DC34}"/>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72" name="AutoShape 112">
                <a:extLst>
                  <a:ext uri="{FF2B5EF4-FFF2-40B4-BE49-F238E27FC236}">
                    <a16:creationId xmlns:a16="http://schemas.microsoft.com/office/drawing/2014/main" id="{59A59735-AA02-0146-A5A5-87EEABC8E283}"/>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sp>
          <p:nvSpPr>
            <p:cNvPr id="256" name="Freeform 113">
              <a:extLst>
                <a:ext uri="{FF2B5EF4-FFF2-40B4-BE49-F238E27FC236}">
                  <a16:creationId xmlns:a16="http://schemas.microsoft.com/office/drawing/2014/main" id="{FDFF2545-90A4-DA4C-82D7-3315F0B6C88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57" name="Group 114">
              <a:extLst>
                <a:ext uri="{FF2B5EF4-FFF2-40B4-BE49-F238E27FC236}">
                  <a16:creationId xmlns:a16="http://schemas.microsoft.com/office/drawing/2014/main" id="{05A30CF6-38EC-774A-B2D7-6BC1988EFCEE}"/>
                </a:ext>
              </a:extLst>
            </p:cNvPr>
            <p:cNvGrpSpPr>
              <a:grpSpLocks/>
            </p:cNvGrpSpPr>
            <p:nvPr/>
          </p:nvGrpSpPr>
          <p:grpSpPr bwMode="auto">
            <a:xfrm>
              <a:off x="4739" y="1327"/>
              <a:ext cx="582" cy="139"/>
              <a:chOff x="614" y="2568"/>
              <a:chExt cx="725" cy="139"/>
            </a:xfrm>
          </p:grpSpPr>
          <p:sp>
            <p:nvSpPr>
              <p:cNvPr id="269" name="AutoShape 115">
                <a:extLst>
                  <a:ext uri="{FF2B5EF4-FFF2-40B4-BE49-F238E27FC236}">
                    <a16:creationId xmlns:a16="http://schemas.microsoft.com/office/drawing/2014/main" id="{82E4336A-2972-5248-BA09-8141B5778E54}"/>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70" name="AutoShape 116">
                <a:extLst>
                  <a:ext uri="{FF2B5EF4-FFF2-40B4-BE49-F238E27FC236}">
                    <a16:creationId xmlns:a16="http://schemas.microsoft.com/office/drawing/2014/main" id="{AD1D49DB-E480-5641-AC7E-56E3D66E7135}"/>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sp>
          <p:nvSpPr>
            <p:cNvPr id="258" name="Rectangle 117">
              <a:extLst>
                <a:ext uri="{FF2B5EF4-FFF2-40B4-BE49-F238E27FC236}">
                  <a16:creationId xmlns:a16="http://schemas.microsoft.com/office/drawing/2014/main" id="{0B98AE39-2021-6E44-A2F5-79952D91407E}"/>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59" name="Freeform 118">
              <a:extLst>
                <a:ext uri="{FF2B5EF4-FFF2-40B4-BE49-F238E27FC236}">
                  <a16:creationId xmlns:a16="http://schemas.microsoft.com/office/drawing/2014/main" id="{E786E227-0635-1B4C-B935-93B9B2090B2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0" name="Freeform 119">
              <a:extLst>
                <a:ext uri="{FF2B5EF4-FFF2-40B4-BE49-F238E27FC236}">
                  <a16:creationId xmlns:a16="http://schemas.microsoft.com/office/drawing/2014/main" id="{FB8A87AF-D14D-3042-95ED-47109B79894D}"/>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1" name="Oval 120">
              <a:extLst>
                <a:ext uri="{FF2B5EF4-FFF2-40B4-BE49-F238E27FC236}">
                  <a16:creationId xmlns:a16="http://schemas.microsoft.com/office/drawing/2014/main" id="{2E438A96-E553-D34A-BF0C-432436BD21D5}"/>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62" name="Freeform 121">
              <a:extLst>
                <a:ext uri="{FF2B5EF4-FFF2-40B4-BE49-F238E27FC236}">
                  <a16:creationId xmlns:a16="http://schemas.microsoft.com/office/drawing/2014/main" id="{C7F13FD9-6F22-2742-B6C1-05E03B039F7D}"/>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3" name="AutoShape 122">
              <a:extLst>
                <a:ext uri="{FF2B5EF4-FFF2-40B4-BE49-F238E27FC236}">
                  <a16:creationId xmlns:a16="http://schemas.microsoft.com/office/drawing/2014/main" id="{348EE68C-CA73-834E-B867-CD1C84FAC89A}"/>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64" name="AutoShape 123">
              <a:extLst>
                <a:ext uri="{FF2B5EF4-FFF2-40B4-BE49-F238E27FC236}">
                  <a16:creationId xmlns:a16="http://schemas.microsoft.com/office/drawing/2014/main" id="{1204051C-8ED9-7648-9B46-C01EFEE9DB1E}"/>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65" name="Oval 124">
              <a:extLst>
                <a:ext uri="{FF2B5EF4-FFF2-40B4-BE49-F238E27FC236}">
                  <a16:creationId xmlns:a16="http://schemas.microsoft.com/office/drawing/2014/main" id="{E60C883F-574D-2748-ABCD-0B7DB3EE983E}"/>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66" name="Oval 125">
              <a:extLst>
                <a:ext uri="{FF2B5EF4-FFF2-40B4-BE49-F238E27FC236}">
                  <a16:creationId xmlns:a16="http://schemas.microsoft.com/office/drawing/2014/main" id="{FB94FD42-6202-F644-B3BA-267D89970B38}"/>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Calibri" panose="020F0502020204030204"/>
                <a:ea typeface="ＭＳ Ｐゴシック" charset="0"/>
                <a:cs typeface="Arial" charset="0"/>
              </a:endParaRPr>
            </a:p>
          </p:txBody>
        </p:sp>
        <p:sp>
          <p:nvSpPr>
            <p:cNvPr id="267" name="Oval 126">
              <a:extLst>
                <a:ext uri="{FF2B5EF4-FFF2-40B4-BE49-F238E27FC236}">
                  <a16:creationId xmlns:a16="http://schemas.microsoft.com/office/drawing/2014/main" id="{FD6A9A5E-7B0B-0C4F-B512-765209079139}"/>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68" name="Rectangle 127">
              <a:extLst>
                <a:ext uri="{FF2B5EF4-FFF2-40B4-BE49-F238E27FC236}">
                  <a16:creationId xmlns:a16="http://schemas.microsoft.com/office/drawing/2014/main" id="{1A503147-D0ED-D94A-8360-5E7F4D3ED8FD}"/>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spTree>
    <p:extLst>
      <p:ext uri="{BB962C8B-B14F-4D97-AF65-F5344CB8AC3E}">
        <p14:creationId xmlns:p14="http://schemas.microsoft.com/office/powerpoint/2010/main" val="12286440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dissolv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2-way handshake scenarios</a:t>
            </a:r>
          </a:p>
        </p:txBody>
      </p:sp>
      <p:grpSp>
        <p:nvGrpSpPr>
          <p:cNvPr id="423" name="Group 422">
            <a:extLst>
              <a:ext uri="{FF2B5EF4-FFF2-40B4-BE49-F238E27FC236}">
                <a16:creationId xmlns:a16="http://schemas.microsoft.com/office/drawing/2014/main" id="{D692DA0E-1EF2-F448-A9D8-1C3ACE390DD1}"/>
              </a:ext>
            </a:extLst>
          </p:cNvPr>
          <p:cNvGrpSpPr/>
          <p:nvPr/>
        </p:nvGrpSpPr>
        <p:grpSpPr>
          <a:xfrm>
            <a:off x="435655" y="1435139"/>
            <a:ext cx="3855401" cy="3186116"/>
            <a:chOff x="435655" y="1990325"/>
            <a:chExt cx="3855401" cy="3186116"/>
          </a:xfrm>
        </p:grpSpPr>
        <p:sp>
          <p:nvSpPr>
            <p:cNvPr id="424" name="Line 25">
              <a:extLst>
                <a:ext uri="{FF2B5EF4-FFF2-40B4-BE49-F238E27FC236}">
                  <a16:creationId xmlns:a16="http://schemas.microsoft.com/office/drawing/2014/main" id="{91E4D71D-79FA-CA4A-B78E-8C1871D4733B}"/>
                </a:ext>
              </a:extLst>
            </p:cNvPr>
            <p:cNvSpPr>
              <a:spLocks noChangeShapeType="1"/>
            </p:cNvSpPr>
            <p:nvPr/>
          </p:nvSpPr>
          <p:spPr bwMode="auto">
            <a:xfrm flipH="1">
              <a:off x="1461180" y="2545950"/>
              <a:ext cx="1588" cy="2470150"/>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425" name="Line 39">
              <a:extLst>
                <a:ext uri="{FF2B5EF4-FFF2-40B4-BE49-F238E27FC236}">
                  <a16:creationId xmlns:a16="http://schemas.microsoft.com/office/drawing/2014/main" id="{3CE8A2F3-443B-CB42-96FD-D8DF221502CB}"/>
                </a:ext>
              </a:extLst>
            </p:cNvPr>
            <p:cNvSpPr>
              <a:spLocks noChangeShapeType="1"/>
            </p:cNvSpPr>
            <p:nvPr/>
          </p:nvSpPr>
          <p:spPr bwMode="auto">
            <a:xfrm flipH="1">
              <a:off x="2991529" y="2618975"/>
              <a:ext cx="0" cy="2524525"/>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426" name="Group 93">
              <a:extLst>
                <a:ext uri="{FF2B5EF4-FFF2-40B4-BE49-F238E27FC236}">
                  <a16:creationId xmlns:a16="http://schemas.microsoft.com/office/drawing/2014/main" id="{773C4FC2-EAD6-0D4F-85E4-043FD6EDCD22}"/>
                </a:ext>
              </a:extLst>
            </p:cNvPr>
            <p:cNvGrpSpPr>
              <a:grpSpLocks/>
            </p:cNvGrpSpPr>
            <p:nvPr/>
          </p:nvGrpSpPr>
          <p:grpSpPr bwMode="auto">
            <a:xfrm>
              <a:off x="1386567" y="4700191"/>
              <a:ext cx="2405063" cy="476250"/>
              <a:chOff x="1097" y="2807"/>
              <a:chExt cx="1515" cy="300"/>
            </a:xfrm>
          </p:grpSpPr>
          <p:sp>
            <p:nvSpPr>
              <p:cNvPr id="488" name="Line 40">
                <a:extLst>
                  <a:ext uri="{FF2B5EF4-FFF2-40B4-BE49-F238E27FC236}">
                    <a16:creationId xmlns:a16="http://schemas.microsoft.com/office/drawing/2014/main" id="{111704BC-1B6B-2944-9D57-698BFD5CC308}"/>
                  </a:ext>
                </a:extLst>
              </p:cNvPr>
              <p:cNvSpPr>
                <a:spLocks noChangeShapeType="1"/>
              </p:cNvSpPr>
              <p:nvPr/>
            </p:nvSpPr>
            <p:spPr bwMode="auto">
              <a:xfrm>
                <a:off x="1097" y="2964"/>
                <a:ext cx="1515" cy="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89" name="Text Box 85">
                <a:extLst>
                  <a:ext uri="{FF2B5EF4-FFF2-40B4-BE49-F238E27FC236}">
                    <a16:creationId xmlns:a16="http://schemas.microsoft.com/office/drawing/2014/main" id="{190D3E08-8ADE-534C-9FC3-5199F6792D9B}"/>
                  </a:ext>
                </a:extLst>
              </p:cNvPr>
              <p:cNvSpPr txBox="1">
                <a:spLocks noChangeArrowheads="1"/>
              </p:cNvSpPr>
              <p:nvPr/>
            </p:nvSpPr>
            <p:spPr bwMode="auto">
              <a:xfrm>
                <a:off x="1269" y="2807"/>
                <a:ext cx="706" cy="3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x completes</a:t>
                </a:r>
              </a:p>
            </p:txBody>
          </p:sp>
        </p:grpSp>
        <p:grpSp>
          <p:nvGrpSpPr>
            <p:cNvPr id="427" name="Group 102">
              <a:extLst>
                <a:ext uri="{FF2B5EF4-FFF2-40B4-BE49-F238E27FC236}">
                  <a16:creationId xmlns:a16="http://schemas.microsoft.com/office/drawing/2014/main" id="{0D5744FA-4339-D545-9B57-B45E093F571A}"/>
                </a:ext>
              </a:extLst>
            </p:cNvPr>
            <p:cNvGrpSpPr>
              <a:grpSpLocks/>
            </p:cNvGrpSpPr>
            <p:nvPr/>
          </p:nvGrpSpPr>
          <p:grpSpPr bwMode="auto">
            <a:xfrm>
              <a:off x="435655" y="1990325"/>
              <a:ext cx="3389313" cy="2136775"/>
              <a:chOff x="484" y="1100"/>
              <a:chExt cx="2135" cy="1346"/>
            </a:xfrm>
          </p:grpSpPr>
          <p:sp>
            <p:nvSpPr>
              <p:cNvPr id="439" name="Text Box 103">
                <a:extLst>
                  <a:ext uri="{FF2B5EF4-FFF2-40B4-BE49-F238E27FC236}">
                    <a16:creationId xmlns:a16="http://schemas.microsoft.com/office/drawing/2014/main" id="{384A1174-EF45-3D47-B451-2B62A2717579}"/>
                  </a:ext>
                </a:extLst>
              </p:cNvPr>
              <p:cNvSpPr txBox="1">
                <a:spLocks noChangeArrowheads="1"/>
              </p:cNvSpPr>
              <p:nvPr/>
            </p:nvSpPr>
            <p:spPr bwMode="auto">
              <a:xfrm>
                <a:off x="484" y="1393"/>
                <a:ext cx="613"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0" name="Line 104">
                <a:extLst>
                  <a:ext uri="{FF2B5EF4-FFF2-40B4-BE49-F238E27FC236}">
                    <a16:creationId xmlns:a16="http://schemas.microsoft.com/office/drawing/2014/main" id="{01799853-A3A5-894C-8B0B-3CBEE6379CDD}"/>
                  </a:ext>
                </a:extLst>
              </p:cNvPr>
              <p:cNvSpPr>
                <a:spLocks noChangeShapeType="1"/>
              </p:cNvSpPr>
              <p:nvPr/>
            </p:nvSpPr>
            <p:spPr bwMode="auto">
              <a:xfrm>
                <a:off x="1159" y="1516"/>
                <a:ext cx="932" cy="199"/>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1" name="Line 105">
                <a:extLst>
                  <a:ext uri="{FF2B5EF4-FFF2-40B4-BE49-F238E27FC236}">
                    <a16:creationId xmlns:a16="http://schemas.microsoft.com/office/drawing/2014/main" id="{E4D37334-2302-C946-AD71-897255F798F8}"/>
                  </a:ext>
                </a:extLst>
              </p:cNvPr>
              <p:cNvSpPr>
                <a:spLocks noChangeShapeType="1"/>
              </p:cNvSpPr>
              <p:nvPr/>
            </p:nvSpPr>
            <p:spPr bwMode="auto">
              <a:xfrm flipH="1">
                <a:off x="1121" y="1739"/>
                <a:ext cx="990" cy="60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2" name="Rectangle 106">
                <a:extLst>
                  <a:ext uri="{FF2B5EF4-FFF2-40B4-BE49-F238E27FC236}">
                    <a16:creationId xmlns:a16="http://schemas.microsoft.com/office/drawing/2014/main" id="{A9F291AF-7263-964C-9C39-E6D9DD79FF9B}"/>
                  </a:ext>
                </a:extLst>
              </p:cNvPr>
              <p:cNvSpPr>
                <a:spLocks noChangeArrowheads="1"/>
              </p:cNvSpPr>
              <p:nvPr/>
            </p:nvSpPr>
            <p:spPr bwMode="auto">
              <a:xfrm>
                <a:off x="1359" y="1507"/>
                <a:ext cx="490" cy="20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3" name="Text Box 107">
                <a:extLst>
                  <a:ext uri="{FF2B5EF4-FFF2-40B4-BE49-F238E27FC236}">
                    <a16:creationId xmlns:a16="http://schemas.microsoft.com/office/drawing/2014/main" id="{8256400A-AA91-2B45-8FD6-9FEEAEE48C35}"/>
                  </a:ext>
                </a:extLst>
              </p:cNvPr>
              <p:cNvSpPr txBox="1">
                <a:spLocks noChangeArrowheads="1"/>
              </p:cNvSpPr>
              <p:nvPr/>
            </p:nvSpPr>
            <p:spPr bwMode="auto">
              <a:xfrm>
                <a:off x="1214" y="1486"/>
                <a:ext cx="802"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p:txBody>
          </p:sp>
          <p:sp>
            <p:nvSpPr>
              <p:cNvPr id="444" name="Rectangle 108">
                <a:extLst>
                  <a:ext uri="{FF2B5EF4-FFF2-40B4-BE49-F238E27FC236}">
                    <a16:creationId xmlns:a16="http://schemas.microsoft.com/office/drawing/2014/main" id="{8F206717-52E2-FB4D-B242-30E9BF426AE1}"/>
                  </a:ext>
                </a:extLst>
              </p:cNvPr>
              <p:cNvSpPr>
                <a:spLocks noChangeArrowheads="1"/>
              </p:cNvSpPr>
              <p:nvPr/>
            </p:nvSpPr>
            <p:spPr bwMode="auto">
              <a:xfrm>
                <a:off x="1471" y="1774"/>
                <a:ext cx="277" cy="20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5" name="Text Box 109">
                <a:extLst>
                  <a:ext uri="{FF2B5EF4-FFF2-40B4-BE49-F238E27FC236}">
                    <a16:creationId xmlns:a16="http://schemas.microsoft.com/office/drawing/2014/main" id="{9F6C9D6F-A1F8-8544-BE47-BCDA73F1EC12}"/>
                  </a:ext>
                </a:extLst>
              </p:cNvPr>
              <p:cNvSpPr txBox="1">
                <a:spLocks noChangeArrowheads="1"/>
              </p:cNvSpPr>
              <p:nvPr/>
            </p:nvSpPr>
            <p:spPr bwMode="auto">
              <a:xfrm>
                <a:off x="2133" y="1649"/>
                <a:ext cx="4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446" name="Text Box 110">
                <a:extLst>
                  <a:ext uri="{FF2B5EF4-FFF2-40B4-BE49-F238E27FC236}">
                    <a16:creationId xmlns:a16="http://schemas.microsoft.com/office/drawing/2014/main" id="{5194F166-9430-4242-89A4-5D091B008960}"/>
                  </a:ext>
                </a:extLst>
              </p:cNvPr>
              <p:cNvSpPr txBox="1">
                <a:spLocks noChangeArrowheads="1"/>
              </p:cNvSpPr>
              <p:nvPr/>
            </p:nvSpPr>
            <p:spPr bwMode="auto">
              <a:xfrm>
                <a:off x="583" y="2234"/>
                <a:ext cx="4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447" name="Oval 111">
                <a:extLst>
                  <a:ext uri="{FF2B5EF4-FFF2-40B4-BE49-F238E27FC236}">
                    <a16:creationId xmlns:a16="http://schemas.microsoft.com/office/drawing/2014/main" id="{64F10CAD-3D48-3B4D-AE41-2AEA0DB2E4A3}"/>
                  </a:ext>
                </a:extLst>
              </p:cNvPr>
              <p:cNvSpPr>
                <a:spLocks noChangeArrowheads="1"/>
              </p:cNvSpPr>
              <p:nvPr/>
            </p:nvSpPr>
            <p:spPr bwMode="auto">
              <a:xfrm>
                <a:off x="1095" y="2298"/>
                <a:ext cx="57" cy="56"/>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448" name="Oval 112">
                <a:extLst>
                  <a:ext uri="{FF2B5EF4-FFF2-40B4-BE49-F238E27FC236}">
                    <a16:creationId xmlns:a16="http://schemas.microsoft.com/office/drawing/2014/main" id="{98F68D03-FCEB-0F41-A286-A0FEC1FAEA51}"/>
                  </a:ext>
                </a:extLst>
              </p:cNvPr>
              <p:cNvSpPr>
                <a:spLocks noChangeArrowheads="1"/>
              </p:cNvSpPr>
              <p:nvPr/>
            </p:nvSpPr>
            <p:spPr bwMode="auto">
              <a:xfrm>
                <a:off x="2065" y="1723"/>
                <a:ext cx="57" cy="56"/>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nvGrpSpPr>
              <p:cNvPr id="449" name="Group 113">
                <a:extLst>
                  <a:ext uri="{FF2B5EF4-FFF2-40B4-BE49-F238E27FC236}">
                    <a16:creationId xmlns:a16="http://schemas.microsoft.com/office/drawing/2014/main" id="{E535B351-6B01-AE49-8479-F8762FC2AA2E}"/>
                  </a:ext>
                </a:extLst>
              </p:cNvPr>
              <p:cNvGrpSpPr>
                <a:grpSpLocks/>
              </p:cNvGrpSpPr>
              <p:nvPr/>
            </p:nvGrpSpPr>
            <p:grpSpPr bwMode="auto">
              <a:xfrm>
                <a:off x="1277" y="1861"/>
                <a:ext cx="803" cy="212"/>
                <a:chOff x="1065" y="2085"/>
                <a:chExt cx="803" cy="212"/>
              </a:xfrm>
            </p:grpSpPr>
            <p:sp>
              <p:nvSpPr>
                <p:cNvPr id="486" name="Rectangle 114">
                  <a:extLst>
                    <a:ext uri="{FF2B5EF4-FFF2-40B4-BE49-F238E27FC236}">
                      <a16:creationId xmlns:a16="http://schemas.microsoft.com/office/drawing/2014/main" id="{3ABD9392-9290-6043-AF0A-164F1B0F7B39}"/>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87" name="Text Box 115">
                  <a:extLst>
                    <a:ext uri="{FF2B5EF4-FFF2-40B4-BE49-F238E27FC236}">
                      <a16:creationId xmlns:a16="http://schemas.microsoft.com/office/drawing/2014/main" id="{E01A5D11-E159-0C40-9DBC-E064BEC5774C}"/>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acc_conn(x)</a:t>
                  </a:r>
                </a:p>
              </p:txBody>
            </p:sp>
          </p:grpSp>
          <p:grpSp>
            <p:nvGrpSpPr>
              <p:cNvPr id="450" name="Group 116">
                <a:extLst>
                  <a:ext uri="{FF2B5EF4-FFF2-40B4-BE49-F238E27FC236}">
                    <a16:creationId xmlns:a16="http://schemas.microsoft.com/office/drawing/2014/main" id="{3E3A49BF-0E39-8D4D-A2D0-63CBFDDD6FAF}"/>
                  </a:ext>
                </a:extLst>
              </p:cNvPr>
              <p:cNvGrpSpPr>
                <a:grpSpLocks/>
              </p:cNvGrpSpPr>
              <p:nvPr/>
            </p:nvGrpSpPr>
            <p:grpSpPr bwMode="auto">
              <a:xfrm>
                <a:off x="834" y="1112"/>
                <a:ext cx="391" cy="307"/>
                <a:chOff x="-44" y="1473"/>
                <a:chExt cx="981" cy="1105"/>
              </a:xfrm>
            </p:grpSpPr>
            <p:pic>
              <p:nvPicPr>
                <p:cNvPr id="484" name="Picture 117" descr="desktop_computer_stylized_medium">
                  <a:extLst>
                    <a:ext uri="{FF2B5EF4-FFF2-40B4-BE49-F238E27FC236}">
                      <a16:creationId xmlns:a16="http://schemas.microsoft.com/office/drawing/2014/main" id="{68652FF9-3BA5-AD41-98E0-A222D63A4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5" name="Freeform 118">
                  <a:extLst>
                    <a:ext uri="{FF2B5EF4-FFF2-40B4-BE49-F238E27FC236}">
                      <a16:creationId xmlns:a16="http://schemas.microsoft.com/office/drawing/2014/main" id="{73D50490-21D8-7746-B97E-C2FE25CBD7B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51" name="Group 119">
                <a:extLst>
                  <a:ext uri="{FF2B5EF4-FFF2-40B4-BE49-F238E27FC236}">
                    <a16:creationId xmlns:a16="http://schemas.microsoft.com/office/drawing/2014/main" id="{6E788993-C5DA-164F-9258-0CB775450A30}"/>
                  </a:ext>
                </a:extLst>
              </p:cNvPr>
              <p:cNvGrpSpPr>
                <a:grpSpLocks/>
              </p:cNvGrpSpPr>
              <p:nvPr/>
            </p:nvGrpSpPr>
            <p:grpSpPr bwMode="auto">
              <a:xfrm>
                <a:off x="1973" y="1100"/>
                <a:ext cx="212" cy="323"/>
                <a:chOff x="4140" y="429"/>
                <a:chExt cx="1425" cy="2396"/>
              </a:xfrm>
            </p:grpSpPr>
            <p:sp>
              <p:nvSpPr>
                <p:cNvPr id="452" name="Freeform 120">
                  <a:extLst>
                    <a:ext uri="{FF2B5EF4-FFF2-40B4-BE49-F238E27FC236}">
                      <a16:creationId xmlns:a16="http://schemas.microsoft.com/office/drawing/2014/main" id="{12CC2128-75E5-114A-937D-4B672A89AA2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3" name="Rectangle 121">
                  <a:extLst>
                    <a:ext uri="{FF2B5EF4-FFF2-40B4-BE49-F238E27FC236}">
                      <a16:creationId xmlns:a16="http://schemas.microsoft.com/office/drawing/2014/main" id="{F5C3491A-CD29-114C-A378-A2E414822C3C}"/>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54" name="Freeform 122">
                  <a:extLst>
                    <a:ext uri="{FF2B5EF4-FFF2-40B4-BE49-F238E27FC236}">
                      <a16:creationId xmlns:a16="http://schemas.microsoft.com/office/drawing/2014/main" id="{1FAF7C96-26AF-BC4C-8EE5-52686FB51F5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5" name="Freeform 123">
                  <a:extLst>
                    <a:ext uri="{FF2B5EF4-FFF2-40B4-BE49-F238E27FC236}">
                      <a16:creationId xmlns:a16="http://schemas.microsoft.com/office/drawing/2014/main" id="{F24EFDC4-D2B3-7440-A83B-52220A26C979}"/>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6" name="Rectangle 124">
                  <a:extLst>
                    <a:ext uri="{FF2B5EF4-FFF2-40B4-BE49-F238E27FC236}">
                      <a16:creationId xmlns:a16="http://schemas.microsoft.com/office/drawing/2014/main" id="{C738D1B1-14C3-F143-9286-716F3B0BC8CB}"/>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57" name="Group 125">
                  <a:extLst>
                    <a:ext uri="{FF2B5EF4-FFF2-40B4-BE49-F238E27FC236}">
                      <a16:creationId xmlns:a16="http://schemas.microsoft.com/office/drawing/2014/main" id="{1C9F2DD0-76F5-9945-A4A2-BFF420651D30}"/>
                    </a:ext>
                  </a:extLst>
                </p:cNvPr>
                <p:cNvGrpSpPr>
                  <a:grpSpLocks/>
                </p:cNvGrpSpPr>
                <p:nvPr/>
              </p:nvGrpSpPr>
              <p:grpSpPr bwMode="auto">
                <a:xfrm>
                  <a:off x="4749" y="668"/>
                  <a:ext cx="581" cy="145"/>
                  <a:chOff x="614" y="2568"/>
                  <a:chExt cx="725" cy="139"/>
                </a:xfrm>
              </p:grpSpPr>
              <p:sp>
                <p:nvSpPr>
                  <p:cNvPr id="482" name="AutoShape 126">
                    <a:extLst>
                      <a:ext uri="{FF2B5EF4-FFF2-40B4-BE49-F238E27FC236}">
                        <a16:creationId xmlns:a16="http://schemas.microsoft.com/office/drawing/2014/main" id="{C09A9BC4-E4D4-9740-8415-C18557F484B7}"/>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83" name="AutoShape 127">
                    <a:extLst>
                      <a:ext uri="{FF2B5EF4-FFF2-40B4-BE49-F238E27FC236}">
                        <a16:creationId xmlns:a16="http://schemas.microsoft.com/office/drawing/2014/main" id="{F3D70C92-E5D6-2E4F-8DCA-B1904F759DA4}"/>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58" name="Rectangle 128">
                  <a:extLst>
                    <a:ext uri="{FF2B5EF4-FFF2-40B4-BE49-F238E27FC236}">
                      <a16:creationId xmlns:a16="http://schemas.microsoft.com/office/drawing/2014/main" id="{722160C6-98E8-2849-92F6-C0477CF41C15}"/>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59" name="Group 129">
                  <a:extLst>
                    <a:ext uri="{FF2B5EF4-FFF2-40B4-BE49-F238E27FC236}">
                      <a16:creationId xmlns:a16="http://schemas.microsoft.com/office/drawing/2014/main" id="{5CF614C1-2FA4-194F-99CB-B59EBAA69627}"/>
                    </a:ext>
                  </a:extLst>
                </p:cNvPr>
                <p:cNvGrpSpPr>
                  <a:grpSpLocks/>
                </p:cNvGrpSpPr>
                <p:nvPr/>
              </p:nvGrpSpPr>
              <p:grpSpPr bwMode="auto">
                <a:xfrm>
                  <a:off x="4747" y="994"/>
                  <a:ext cx="581" cy="134"/>
                  <a:chOff x="614" y="2568"/>
                  <a:chExt cx="725" cy="139"/>
                </a:xfrm>
              </p:grpSpPr>
              <p:sp>
                <p:nvSpPr>
                  <p:cNvPr id="480" name="AutoShape 130">
                    <a:extLst>
                      <a:ext uri="{FF2B5EF4-FFF2-40B4-BE49-F238E27FC236}">
                        <a16:creationId xmlns:a16="http://schemas.microsoft.com/office/drawing/2014/main" id="{2DFF64EB-D097-2043-B088-40E31FBCA144}"/>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81" name="AutoShape 131">
                    <a:extLst>
                      <a:ext uri="{FF2B5EF4-FFF2-40B4-BE49-F238E27FC236}">
                        <a16:creationId xmlns:a16="http://schemas.microsoft.com/office/drawing/2014/main" id="{DF72C84E-59FE-844F-8A5B-E79C5EEA947F}"/>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60" name="Rectangle 132">
                  <a:extLst>
                    <a:ext uri="{FF2B5EF4-FFF2-40B4-BE49-F238E27FC236}">
                      <a16:creationId xmlns:a16="http://schemas.microsoft.com/office/drawing/2014/main" id="{0D34B495-F619-5744-92CE-02150CAEF02F}"/>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61" name="Rectangle 133">
                  <a:extLst>
                    <a:ext uri="{FF2B5EF4-FFF2-40B4-BE49-F238E27FC236}">
                      <a16:creationId xmlns:a16="http://schemas.microsoft.com/office/drawing/2014/main" id="{B289AC45-5AE1-8144-A213-D8D732FD9762}"/>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62" name="Group 134">
                  <a:extLst>
                    <a:ext uri="{FF2B5EF4-FFF2-40B4-BE49-F238E27FC236}">
                      <a16:creationId xmlns:a16="http://schemas.microsoft.com/office/drawing/2014/main" id="{1749D736-5D93-C94F-BEFF-83BA3C60704D}"/>
                    </a:ext>
                  </a:extLst>
                </p:cNvPr>
                <p:cNvGrpSpPr>
                  <a:grpSpLocks/>
                </p:cNvGrpSpPr>
                <p:nvPr/>
              </p:nvGrpSpPr>
              <p:grpSpPr bwMode="auto">
                <a:xfrm>
                  <a:off x="4735" y="1627"/>
                  <a:ext cx="582" cy="151"/>
                  <a:chOff x="614" y="2568"/>
                  <a:chExt cx="725" cy="139"/>
                </a:xfrm>
              </p:grpSpPr>
              <p:sp>
                <p:nvSpPr>
                  <p:cNvPr id="478" name="AutoShape 135">
                    <a:extLst>
                      <a:ext uri="{FF2B5EF4-FFF2-40B4-BE49-F238E27FC236}">
                        <a16:creationId xmlns:a16="http://schemas.microsoft.com/office/drawing/2014/main" id="{A0C2743E-C87A-D14C-85B5-A8F79F7531D4}"/>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9" name="AutoShape 136">
                    <a:extLst>
                      <a:ext uri="{FF2B5EF4-FFF2-40B4-BE49-F238E27FC236}">
                        <a16:creationId xmlns:a16="http://schemas.microsoft.com/office/drawing/2014/main" id="{9BD6DBA0-FC1C-254E-9398-6CCD7340CADE}"/>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63" name="Freeform 137">
                  <a:extLst>
                    <a:ext uri="{FF2B5EF4-FFF2-40B4-BE49-F238E27FC236}">
                      <a16:creationId xmlns:a16="http://schemas.microsoft.com/office/drawing/2014/main" id="{5440E4EF-7DC8-C948-8355-65BC2A778B02}"/>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4" name="Group 138">
                  <a:extLst>
                    <a:ext uri="{FF2B5EF4-FFF2-40B4-BE49-F238E27FC236}">
                      <a16:creationId xmlns:a16="http://schemas.microsoft.com/office/drawing/2014/main" id="{5E633347-2A45-9548-B218-3565A9B3D215}"/>
                    </a:ext>
                  </a:extLst>
                </p:cNvPr>
                <p:cNvGrpSpPr>
                  <a:grpSpLocks/>
                </p:cNvGrpSpPr>
                <p:nvPr/>
              </p:nvGrpSpPr>
              <p:grpSpPr bwMode="auto">
                <a:xfrm>
                  <a:off x="4739" y="1327"/>
                  <a:ext cx="582" cy="139"/>
                  <a:chOff x="614" y="2568"/>
                  <a:chExt cx="725" cy="139"/>
                </a:xfrm>
              </p:grpSpPr>
              <p:sp>
                <p:nvSpPr>
                  <p:cNvPr id="476" name="AutoShape 139">
                    <a:extLst>
                      <a:ext uri="{FF2B5EF4-FFF2-40B4-BE49-F238E27FC236}">
                        <a16:creationId xmlns:a16="http://schemas.microsoft.com/office/drawing/2014/main" id="{0F545573-C3F3-7D4F-8E2E-057960582DC3}"/>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7" name="AutoShape 140">
                    <a:extLst>
                      <a:ext uri="{FF2B5EF4-FFF2-40B4-BE49-F238E27FC236}">
                        <a16:creationId xmlns:a16="http://schemas.microsoft.com/office/drawing/2014/main" id="{2B38E4F6-9B20-FE41-8688-9F827513A800}"/>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65" name="Rectangle 141">
                  <a:extLst>
                    <a:ext uri="{FF2B5EF4-FFF2-40B4-BE49-F238E27FC236}">
                      <a16:creationId xmlns:a16="http://schemas.microsoft.com/office/drawing/2014/main" id="{0ADB7777-054A-3B42-99E1-AA3880CEBF4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66" name="Freeform 142">
                  <a:extLst>
                    <a:ext uri="{FF2B5EF4-FFF2-40B4-BE49-F238E27FC236}">
                      <a16:creationId xmlns:a16="http://schemas.microsoft.com/office/drawing/2014/main" id="{851EFEA0-9F99-9D45-BDD9-05781330AA68}"/>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67" name="Freeform 143">
                  <a:extLst>
                    <a:ext uri="{FF2B5EF4-FFF2-40B4-BE49-F238E27FC236}">
                      <a16:creationId xmlns:a16="http://schemas.microsoft.com/office/drawing/2014/main" id="{D46DD2F0-137E-7246-8429-922D11398E36}"/>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68" name="Oval 144">
                  <a:extLst>
                    <a:ext uri="{FF2B5EF4-FFF2-40B4-BE49-F238E27FC236}">
                      <a16:creationId xmlns:a16="http://schemas.microsoft.com/office/drawing/2014/main" id="{6D2FDB16-DD50-754D-B173-29B81535A1D0}"/>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69" name="Freeform 145">
                  <a:extLst>
                    <a:ext uri="{FF2B5EF4-FFF2-40B4-BE49-F238E27FC236}">
                      <a16:creationId xmlns:a16="http://schemas.microsoft.com/office/drawing/2014/main" id="{7D62A206-5CA0-E947-82FC-8F081AA926B0}"/>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70" name="AutoShape 146">
                  <a:extLst>
                    <a:ext uri="{FF2B5EF4-FFF2-40B4-BE49-F238E27FC236}">
                      <a16:creationId xmlns:a16="http://schemas.microsoft.com/office/drawing/2014/main" id="{FD0F85B5-11E0-7445-9862-BC483A492BC8}"/>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1" name="AutoShape 147">
                  <a:extLst>
                    <a:ext uri="{FF2B5EF4-FFF2-40B4-BE49-F238E27FC236}">
                      <a16:creationId xmlns:a16="http://schemas.microsoft.com/office/drawing/2014/main" id="{67E0531B-2E65-AF43-9DB9-355885A8BFB3}"/>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2" name="Oval 148">
                  <a:extLst>
                    <a:ext uri="{FF2B5EF4-FFF2-40B4-BE49-F238E27FC236}">
                      <a16:creationId xmlns:a16="http://schemas.microsoft.com/office/drawing/2014/main" id="{64B5B35B-452E-FD4C-ACFF-7D475CD7D3D3}"/>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3" name="Oval 149">
                  <a:extLst>
                    <a:ext uri="{FF2B5EF4-FFF2-40B4-BE49-F238E27FC236}">
                      <a16:creationId xmlns:a16="http://schemas.microsoft.com/office/drawing/2014/main" id="{A4534FEA-4A8B-8A42-8930-71A153E19C7E}"/>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74" name="Oval 150">
                  <a:extLst>
                    <a:ext uri="{FF2B5EF4-FFF2-40B4-BE49-F238E27FC236}">
                      <a16:creationId xmlns:a16="http://schemas.microsoft.com/office/drawing/2014/main" id="{D6E50F70-5ED2-3344-A7D3-F9408B324055}"/>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5" name="Rectangle 151">
                  <a:extLst>
                    <a:ext uri="{FF2B5EF4-FFF2-40B4-BE49-F238E27FC236}">
                      <a16:creationId xmlns:a16="http://schemas.microsoft.com/office/drawing/2014/main" id="{7B699B0E-7FA7-A24C-814D-12D1D823F816}"/>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428" name="Oval 159">
              <a:extLst>
                <a:ext uri="{FF2B5EF4-FFF2-40B4-BE49-F238E27FC236}">
                  <a16:creationId xmlns:a16="http://schemas.microsoft.com/office/drawing/2014/main" id="{8AE68307-4F03-0042-965E-5D84FCC3C3EB}"/>
                </a:ext>
              </a:extLst>
            </p:cNvPr>
            <p:cNvSpPr>
              <a:spLocks noChangeArrowheads="1"/>
            </p:cNvSpPr>
            <p:nvPr/>
          </p:nvSpPr>
          <p:spPr bwMode="auto">
            <a:xfrm>
              <a:off x="1416094" y="3893738"/>
              <a:ext cx="90488" cy="88900"/>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429" name="Line 169">
              <a:extLst>
                <a:ext uri="{FF2B5EF4-FFF2-40B4-BE49-F238E27FC236}">
                  <a16:creationId xmlns:a16="http://schemas.microsoft.com/office/drawing/2014/main" id="{28EC4C67-0BE3-D54D-926D-9B81AED1C0D5}"/>
                </a:ext>
              </a:extLst>
            </p:cNvPr>
            <p:cNvSpPr>
              <a:spLocks noChangeShapeType="1"/>
            </p:cNvSpPr>
            <p:nvPr/>
          </p:nvSpPr>
          <p:spPr bwMode="auto">
            <a:xfrm>
              <a:off x="1511344" y="3966763"/>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0" name="Rectangle 170">
              <a:extLst>
                <a:ext uri="{FF2B5EF4-FFF2-40B4-BE49-F238E27FC236}">
                  <a16:creationId xmlns:a16="http://schemas.microsoft.com/office/drawing/2014/main" id="{B8AFD2C9-C151-F748-8B96-E389535E32BE}"/>
                </a:ext>
              </a:extLst>
            </p:cNvPr>
            <p:cNvSpPr>
              <a:spLocks noChangeArrowheads="1"/>
            </p:cNvSpPr>
            <p:nvPr/>
          </p:nvSpPr>
          <p:spPr bwMode="auto">
            <a:xfrm>
              <a:off x="1828844" y="3952476"/>
              <a:ext cx="777875" cy="32702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1" name="Text Box 171">
              <a:extLst>
                <a:ext uri="{FF2B5EF4-FFF2-40B4-BE49-F238E27FC236}">
                  <a16:creationId xmlns:a16="http://schemas.microsoft.com/office/drawing/2014/main" id="{E48C6C06-1970-9949-B718-68B9AD5B435E}"/>
                </a:ext>
              </a:extLst>
            </p:cNvPr>
            <p:cNvSpPr txBox="1">
              <a:spLocks noChangeArrowheads="1"/>
            </p:cNvSpPr>
            <p:nvPr/>
          </p:nvSpPr>
          <p:spPr bwMode="auto">
            <a:xfrm>
              <a:off x="1689144" y="3919138"/>
              <a:ext cx="1092200" cy="3365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sp>
          <p:nvSpPr>
            <p:cNvPr id="432" name="Oval 172">
              <a:extLst>
                <a:ext uri="{FF2B5EF4-FFF2-40B4-BE49-F238E27FC236}">
                  <a16:creationId xmlns:a16="http://schemas.microsoft.com/office/drawing/2014/main" id="{C551802D-96E3-F942-A271-44B93EF7D61C}"/>
                </a:ext>
              </a:extLst>
            </p:cNvPr>
            <p:cNvSpPr>
              <a:spLocks noChangeArrowheads="1"/>
            </p:cNvSpPr>
            <p:nvPr/>
          </p:nvSpPr>
          <p:spPr bwMode="auto">
            <a:xfrm>
              <a:off x="2960731" y="4250926"/>
              <a:ext cx="90488" cy="88900"/>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433" name="Text Box 173">
              <a:extLst>
                <a:ext uri="{FF2B5EF4-FFF2-40B4-BE49-F238E27FC236}">
                  <a16:creationId xmlns:a16="http://schemas.microsoft.com/office/drawing/2014/main" id="{D76C6664-0DFF-6847-8C91-9630B8CABF4C}"/>
                </a:ext>
              </a:extLst>
            </p:cNvPr>
            <p:cNvSpPr txBox="1">
              <a:spLocks noChangeArrowheads="1"/>
            </p:cNvSpPr>
            <p:nvPr/>
          </p:nvSpPr>
          <p:spPr bwMode="auto">
            <a:xfrm>
              <a:off x="3119481" y="4011213"/>
              <a:ext cx="1171575"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data(x+1)</a:t>
              </a:r>
            </a:p>
          </p:txBody>
        </p:sp>
        <p:grpSp>
          <p:nvGrpSpPr>
            <p:cNvPr id="434" name="Group 433">
              <a:extLst>
                <a:ext uri="{FF2B5EF4-FFF2-40B4-BE49-F238E27FC236}">
                  <a16:creationId xmlns:a16="http://schemas.microsoft.com/office/drawing/2014/main" id="{7800DC3B-8637-C445-B46C-B1F234EAAAF7}"/>
                </a:ext>
              </a:extLst>
            </p:cNvPr>
            <p:cNvGrpSpPr/>
            <p:nvPr/>
          </p:nvGrpSpPr>
          <p:grpSpPr>
            <a:xfrm flipH="1">
              <a:off x="1449388" y="4279047"/>
              <a:ext cx="1539875" cy="390924"/>
              <a:chOff x="796245" y="5993547"/>
              <a:chExt cx="1539875" cy="390924"/>
            </a:xfrm>
          </p:grpSpPr>
          <p:sp>
            <p:nvSpPr>
              <p:cNvPr id="436" name="Line 169">
                <a:extLst>
                  <a:ext uri="{FF2B5EF4-FFF2-40B4-BE49-F238E27FC236}">
                    <a16:creationId xmlns:a16="http://schemas.microsoft.com/office/drawing/2014/main" id="{DF8AED72-CC03-D141-BF1D-CDBAD8CFF041}"/>
                  </a:ext>
                </a:extLst>
              </p:cNvPr>
              <p:cNvSpPr>
                <a:spLocks noChangeShapeType="1"/>
              </p:cNvSpPr>
              <p:nvPr/>
            </p:nvSpPr>
            <p:spPr bwMode="auto">
              <a:xfrm>
                <a:off x="796245" y="6007834"/>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7" name="Rectangle 170">
                <a:extLst>
                  <a:ext uri="{FF2B5EF4-FFF2-40B4-BE49-F238E27FC236}">
                    <a16:creationId xmlns:a16="http://schemas.microsoft.com/office/drawing/2014/main" id="{629240BC-A74F-6E49-91FA-059AA1C94494}"/>
                  </a:ext>
                </a:extLst>
              </p:cNvPr>
              <p:cNvSpPr>
                <a:spLocks noChangeArrowheads="1"/>
              </p:cNvSpPr>
              <p:nvPr/>
            </p:nvSpPr>
            <p:spPr bwMode="auto">
              <a:xfrm>
                <a:off x="1113745" y="5993547"/>
                <a:ext cx="859292" cy="390924"/>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8" name="Oval 172">
                <a:extLst>
                  <a:ext uri="{FF2B5EF4-FFF2-40B4-BE49-F238E27FC236}">
                    <a16:creationId xmlns:a16="http://schemas.microsoft.com/office/drawing/2014/main" id="{A155E5ED-674B-0544-A028-085A5AD95F12}"/>
                  </a:ext>
                </a:extLst>
              </p:cNvPr>
              <p:cNvSpPr>
                <a:spLocks noChangeArrowheads="1"/>
              </p:cNvSpPr>
              <p:nvPr/>
            </p:nvSpPr>
            <p:spPr bwMode="auto">
              <a:xfrm>
                <a:off x="2245632" y="6291997"/>
                <a:ext cx="90488" cy="88900"/>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sp>
          <p:nvSpPr>
            <p:cNvPr id="435" name="Text Box 171">
              <a:extLst>
                <a:ext uri="{FF2B5EF4-FFF2-40B4-BE49-F238E27FC236}">
                  <a16:creationId xmlns:a16="http://schemas.microsoft.com/office/drawing/2014/main" id="{F73380DB-6861-6B4E-B8D4-43FE3C783476}"/>
                </a:ext>
              </a:extLst>
            </p:cNvPr>
            <p:cNvSpPr txBox="1">
              <a:spLocks noChangeArrowheads="1"/>
            </p:cNvSpPr>
            <p:nvPr/>
          </p:nvSpPr>
          <p:spPr bwMode="auto">
            <a:xfrm>
              <a:off x="1735694" y="4283529"/>
              <a:ext cx="1071127"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ACK(x+1)</a:t>
              </a:r>
            </a:p>
          </p:txBody>
        </p:sp>
      </p:grpSp>
      <p:grpSp>
        <p:nvGrpSpPr>
          <p:cNvPr id="9" name="Group 8">
            <a:extLst>
              <a:ext uri="{FF2B5EF4-FFF2-40B4-BE49-F238E27FC236}">
                <a16:creationId xmlns:a16="http://schemas.microsoft.com/office/drawing/2014/main" id="{A4CB8012-D87E-F547-97B0-03323A38506E}"/>
              </a:ext>
            </a:extLst>
          </p:cNvPr>
          <p:cNvGrpSpPr/>
          <p:nvPr/>
        </p:nvGrpSpPr>
        <p:grpSpPr>
          <a:xfrm>
            <a:off x="1273629" y="5146706"/>
            <a:ext cx="1773114" cy="1003723"/>
            <a:chOff x="1273629" y="5146706"/>
            <a:chExt cx="1773114" cy="1003723"/>
          </a:xfrm>
        </p:grpSpPr>
        <p:sp>
          <p:nvSpPr>
            <p:cNvPr id="4" name="TextBox 3">
              <a:extLst>
                <a:ext uri="{FF2B5EF4-FFF2-40B4-BE49-F238E27FC236}">
                  <a16:creationId xmlns:a16="http://schemas.microsoft.com/office/drawing/2014/main" id="{BDFF0F55-D08F-1344-9B87-5BCA4686A75C}"/>
                </a:ext>
              </a:extLst>
            </p:cNvPr>
            <p:cNvSpPr txBox="1"/>
            <p:nvPr/>
          </p:nvSpPr>
          <p:spPr>
            <a:xfrm>
              <a:off x="1273629" y="5146706"/>
              <a:ext cx="17731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 problem!</a:t>
              </a:r>
            </a:p>
          </p:txBody>
        </p:sp>
        <p:pic>
          <p:nvPicPr>
            <p:cNvPr id="6" name="Picture 5" descr="A picture containing drawing&#10;&#10;Description automatically generated">
              <a:extLst>
                <a:ext uri="{FF2B5EF4-FFF2-40B4-BE49-F238E27FC236}">
                  <a16:creationId xmlns:a16="http://schemas.microsoft.com/office/drawing/2014/main" id="{4F95E370-82E9-0D41-AB1B-B42B590C4566}"/>
                </a:ext>
              </a:extLst>
            </p:cNvPr>
            <p:cNvPicPr>
              <a:picLocks noChangeAspect="1"/>
            </p:cNvPicPr>
            <p:nvPr/>
          </p:nvPicPr>
          <p:blipFill>
            <a:blip r:embed="rId4"/>
            <a:stretch>
              <a:fillRect/>
            </a:stretch>
          </p:blipFill>
          <p:spPr>
            <a:xfrm>
              <a:off x="1812470" y="5524500"/>
              <a:ext cx="625929" cy="625929"/>
            </a:xfrm>
            <a:prstGeom prst="rect">
              <a:avLst/>
            </a:prstGeom>
          </p:spPr>
        </p:pic>
      </p:grpSp>
    </p:spTree>
    <p:extLst>
      <p:ext uri="{BB962C8B-B14F-4D97-AF65-F5344CB8AC3E}">
        <p14:creationId xmlns:p14="http://schemas.microsoft.com/office/powerpoint/2010/main" val="19257670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xit" presetSubtype="0" fill="hold" nodeType="withEffect">
                                  <p:stCondLst>
                                    <p:cond delay="0"/>
                                  </p:stCondLst>
                                  <p:childTnLst>
                                    <p:animEffect transition="out" filter="dissolve">
                                      <p:cBhvr>
                                        <p:cTn id="9" dur="500"/>
                                        <p:tgtEl>
                                          <p:spTgt spid="423"/>
                                        </p:tgtEl>
                                      </p:cBhvr>
                                    </p:animEffect>
                                    <p:set>
                                      <p:cBhvr>
                                        <p:cTn id="10" dur="1" fill="hold">
                                          <p:stCondLst>
                                            <p:cond delay="499"/>
                                          </p:stCondLst>
                                        </p:cTn>
                                        <p:tgtEl>
                                          <p:spTgt spid="4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2-way handshake scenarios</a:t>
            </a:r>
          </a:p>
        </p:txBody>
      </p:sp>
      <p:grpSp>
        <p:nvGrpSpPr>
          <p:cNvPr id="3" name="Group 2">
            <a:extLst>
              <a:ext uri="{FF2B5EF4-FFF2-40B4-BE49-F238E27FC236}">
                <a16:creationId xmlns:a16="http://schemas.microsoft.com/office/drawing/2014/main" id="{9CAAA66F-65EC-E34C-8D40-259E21717735}"/>
              </a:ext>
            </a:extLst>
          </p:cNvPr>
          <p:cNvGrpSpPr/>
          <p:nvPr/>
        </p:nvGrpSpPr>
        <p:grpSpPr>
          <a:xfrm>
            <a:off x="5262108" y="1983508"/>
            <a:ext cx="1530350" cy="4033838"/>
            <a:chOff x="5276623" y="2475192"/>
            <a:chExt cx="1530350" cy="4033838"/>
          </a:xfrm>
        </p:grpSpPr>
        <p:sp>
          <p:nvSpPr>
            <p:cNvPr id="279" name="Line 25">
              <a:extLst>
                <a:ext uri="{FF2B5EF4-FFF2-40B4-BE49-F238E27FC236}">
                  <a16:creationId xmlns:a16="http://schemas.microsoft.com/office/drawing/2014/main" id="{BC6653C1-9562-C643-B0CA-B2050012CB3F}"/>
                </a:ext>
              </a:extLst>
            </p:cNvPr>
            <p:cNvSpPr>
              <a:spLocks noChangeShapeType="1"/>
            </p:cNvSpPr>
            <p:nvPr/>
          </p:nvSpPr>
          <p:spPr bwMode="auto">
            <a:xfrm flipH="1">
              <a:off x="5276623" y="2475192"/>
              <a:ext cx="1588" cy="2470150"/>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0" name="Line 39">
              <a:extLst>
                <a:ext uri="{FF2B5EF4-FFF2-40B4-BE49-F238E27FC236}">
                  <a16:creationId xmlns:a16="http://schemas.microsoft.com/office/drawing/2014/main" id="{315091FE-FBA3-1544-BB24-018D1D00254A}"/>
                </a:ext>
              </a:extLst>
            </p:cNvPr>
            <p:cNvSpPr>
              <a:spLocks noChangeShapeType="1"/>
            </p:cNvSpPr>
            <p:nvPr/>
          </p:nvSpPr>
          <p:spPr bwMode="auto">
            <a:xfrm flipH="1">
              <a:off x="6805386" y="2548217"/>
              <a:ext cx="1587" cy="3960813"/>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D58C52DC-C8FA-4944-8CC4-85815AC982E1}"/>
              </a:ext>
            </a:extLst>
          </p:cNvPr>
          <p:cNvGrpSpPr/>
          <p:nvPr/>
        </p:nvGrpSpPr>
        <p:grpSpPr>
          <a:xfrm>
            <a:off x="6768421" y="5356225"/>
            <a:ext cx="847724" cy="336550"/>
            <a:chOff x="11151735" y="5148718"/>
            <a:chExt cx="847724" cy="336550"/>
          </a:xfrm>
        </p:grpSpPr>
        <p:sp>
          <p:nvSpPr>
            <p:cNvPr id="284" name="Text Box 44">
              <a:extLst>
                <a:ext uri="{FF2B5EF4-FFF2-40B4-BE49-F238E27FC236}">
                  <a16:creationId xmlns:a16="http://schemas.microsoft.com/office/drawing/2014/main" id="{44C9896B-08D9-DD4F-A1D1-E6EE31E997B0}"/>
                </a:ext>
              </a:extLst>
            </p:cNvPr>
            <p:cNvSpPr txBox="1">
              <a:spLocks noChangeArrowheads="1"/>
            </p:cNvSpPr>
            <p:nvPr/>
          </p:nvSpPr>
          <p:spPr bwMode="auto">
            <a:xfrm>
              <a:off x="11227935" y="5148718"/>
              <a:ext cx="77152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285" name="Oval 45">
              <a:extLst>
                <a:ext uri="{FF2B5EF4-FFF2-40B4-BE49-F238E27FC236}">
                  <a16:creationId xmlns:a16="http://schemas.microsoft.com/office/drawing/2014/main" id="{523A6BAB-2B5B-8B48-B14C-CD5B3206CAA2}"/>
                </a:ext>
              </a:extLst>
            </p:cNvPr>
            <p:cNvSpPr>
              <a:spLocks noChangeArrowheads="1"/>
            </p:cNvSpPr>
            <p:nvPr/>
          </p:nvSpPr>
          <p:spPr bwMode="auto">
            <a:xfrm>
              <a:off x="11151735" y="5275718"/>
              <a:ext cx="90487" cy="88900"/>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grpSp>
        <p:nvGrpSpPr>
          <p:cNvPr id="5" name="Group 4">
            <a:extLst>
              <a:ext uri="{FF2B5EF4-FFF2-40B4-BE49-F238E27FC236}">
                <a16:creationId xmlns:a16="http://schemas.microsoft.com/office/drawing/2014/main" id="{BF5066A4-7FFD-3447-A085-E135DC48118A}"/>
              </a:ext>
            </a:extLst>
          </p:cNvPr>
          <p:cNvGrpSpPr/>
          <p:nvPr/>
        </p:nvGrpSpPr>
        <p:grpSpPr>
          <a:xfrm>
            <a:off x="3998688" y="2674935"/>
            <a:ext cx="2841623" cy="2849565"/>
            <a:chOff x="8352974" y="2492829"/>
            <a:chExt cx="2841623" cy="2849565"/>
          </a:xfrm>
        </p:grpSpPr>
        <p:sp>
          <p:nvSpPr>
            <p:cNvPr id="282" name="Text Box 42">
              <a:extLst>
                <a:ext uri="{FF2B5EF4-FFF2-40B4-BE49-F238E27FC236}">
                  <a16:creationId xmlns:a16="http://schemas.microsoft.com/office/drawing/2014/main" id="{8B0E3738-2A2C-C540-B07D-16F35D1B7460}"/>
                </a:ext>
              </a:extLst>
            </p:cNvPr>
            <p:cNvSpPr txBox="1">
              <a:spLocks noChangeArrowheads="1"/>
            </p:cNvSpPr>
            <p:nvPr/>
          </p:nvSpPr>
          <p:spPr bwMode="auto">
            <a:xfrm>
              <a:off x="8352974" y="2492829"/>
              <a:ext cx="1273174" cy="752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Freeform 43">
              <a:extLst>
                <a:ext uri="{FF2B5EF4-FFF2-40B4-BE49-F238E27FC236}">
                  <a16:creationId xmlns:a16="http://schemas.microsoft.com/office/drawing/2014/main" id="{528F5849-C9BA-364B-BBF1-086991584A75}"/>
                </a:ext>
              </a:extLst>
            </p:cNvPr>
            <p:cNvSpPr>
              <a:spLocks/>
            </p:cNvSpPr>
            <p:nvPr/>
          </p:nvSpPr>
          <p:spPr bwMode="auto">
            <a:xfrm>
              <a:off x="9667423" y="2783342"/>
              <a:ext cx="1527174" cy="2559052"/>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86" name="Group 46">
              <a:extLst>
                <a:ext uri="{FF2B5EF4-FFF2-40B4-BE49-F238E27FC236}">
                  <a16:creationId xmlns:a16="http://schemas.microsoft.com/office/drawing/2014/main" id="{3F65A0FD-93D7-FE4A-976F-9F9685E790A3}"/>
                </a:ext>
              </a:extLst>
            </p:cNvPr>
            <p:cNvGrpSpPr>
              <a:grpSpLocks/>
            </p:cNvGrpSpPr>
            <p:nvPr/>
          </p:nvGrpSpPr>
          <p:grpSpPr bwMode="auto">
            <a:xfrm>
              <a:off x="9764261" y="3386592"/>
              <a:ext cx="1273174" cy="336550"/>
              <a:chOff x="1065" y="2085"/>
              <a:chExt cx="802" cy="212"/>
            </a:xfrm>
          </p:grpSpPr>
          <p:sp>
            <p:nvSpPr>
              <p:cNvPr id="288" name="Rectangle 47">
                <a:extLst>
                  <a:ext uri="{FF2B5EF4-FFF2-40B4-BE49-F238E27FC236}">
                    <a16:creationId xmlns:a16="http://schemas.microsoft.com/office/drawing/2014/main" id="{528CC805-3663-4846-BF33-966C0CEBEFDC}"/>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9" name="Text Box 48">
                <a:extLst>
                  <a:ext uri="{FF2B5EF4-FFF2-40B4-BE49-F238E27FC236}">
                    <a16:creationId xmlns:a16="http://schemas.microsoft.com/office/drawing/2014/main" id="{37D76C29-568C-6D4B-A1D0-D37EBE61CD72}"/>
                  </a:ext>
                </a:extLst>
              </p:cNvPr>
              <p:cNvSpPr txBox="1">
                <a:spLocks noChangeArrowheads="1"/>
              </p:cNvSpPr>
              <p:nvPr/>
            </p:nvSpPr>
            <p:spPr bwMode="auto">
              <a:xfrm>
                <a:off x="1065" y="2085"/>
                <a:ext cx="802"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p:txBody>
          </p:sp>
        </p:grpSp>
      </p:grpSp>
      <p:grpSp>
        <p:nvGrpSpPr>
          <p:cNvPr id="290" name="Group 93">
            <a:extLst>
              <a:ext uri="{FF2B5EF4-FFF2-40B4-BE49-F238E27FC236}">
                <a16:creationId xmlns:a16="http://schemas.microsoft.com/office/drawing/2014/main" id="{86B69F27-A994-CA47-985C-04430FA1972B}"/>
              </a:ext>
            </a:extLst>
          </p:cNvPr>
          <p:cNvGrpSpPr>
            <a:grpSpLocks/>
          </p:cNvGrpSpPr>
          <p:nvPr/>
        </p:nvGrpSpPr>
        <p:grpSpPr bwMode="auto">
          <a:xfrm>
            <a:off x="4105048" y="4123231"/>
            <a:ext cx="3830638" cy="715962"/>
            <a:chOff x="406" y="2807"/>
            <a:chExt cx="2413" cy="451"/>
          </a:xfrm>
        </p:grpSpPr>
        <p:sp>
          <p:nvSpPr>
            <p:cNvPr id="291" name="Line 40">
              <a:extLst>
                <a:ext uri="{FF2B5EF4-FFF2-40B4-BE49-F238E27FC236}">
                  <a16:creationId xmlns:a16="http://schemas.microsoft.com/office/drawing/2014/main" id="{C5AE8131-69E2-444B-8BC2-5C71A372218D}"/>
                </a:ext>
              </a:extLst>
            </p:cNvPr>
            <p:cNvSpPr>
              <a:spLocks noChangeShapeType="1"/>
            </p:cNvSpPr>
            <p:nvPr/>
          </p:nvSpPr>
          <p:spPr bwMode="auto">
            <a:xfrm>
              <a:off x="1097" y="2964"/>
              <a:ext cx="1515" cy="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92" name="Text Box 83">
              <a:extLst>
                <a:ext uri="{FF2B5EF4-FFF2-40B4-BE49-F238E27FC236}">
                  <a16:creationId xmlns:a16="http://schemas.microsoft.com/office/drawing/2014/main" id="{8DBECFE4-76F0-AB4E-B789-A21C0EFCB611}"/>
                </a:ext>
              </a:extLst>
            </p:cNvPr>
            <p:cNvSpPr txBox="1">
              <a:spLocks noChangeArrowheads="1"/>
            </p:cNvSpPr>
            <p:nvPr/>
          </p:nvSpPr>
          <p:spPr bwMode="auto">
            <a:xfrm>
              <a:off x="406" y="2937"/>
              <a:ext cx="738" cy="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client terminates</a:t>
              </a:r>
            </a:p>
          </p:txBody>
        </p:sp>
        <p:sp>
          <p:nvSpPr>
            <p:cNvPr id="293" name="Text Box 84">
              <a:extLst>
                <a:ext uri="{FF2B5EF4-FFF2-40B4-BE49-F238E27FC236}">
                  <a16:creationId xmlns:a16="http://schemas.microsoft.com/office/drawing/2014/main" id="{01770E8E-591E-3449-B45B-86CFA7116170}"/>
                </a:ext>
              </a:extLst>
            </p:cNvPr>
            <p:cNvSpPr txBox="1">
              <a:spLocks noChangeArrowheads="1"/>
            </p:cNvSpPr>
            <p:nvPr/>
          </p:nvSpPr>
          <p:spPr bwMode="auto">
            <a:xfrm>
              <a:off x="2081" y="2938"/>
              <a:ext cx="738" cy="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server</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forgets x</a:t>
              </a:r>
            </a:p>
          </p:txBody>
        </p:sp>
        <p:sp>
          <p:nvSpPr>
            <p:cNvPr id="294" name="Text Box 85">
              <a:extLst>
                <a:ext uri="{FF2B5EF4-FFF2-40B4-BE49-F238E27FC236}">
                  <a16:creationId xmlns:a16="http://schemas.microsoft.com/office/drawing/2014/main" id="{6398E97B-6925-E144-A17A-19BDFF67AF27}"/>
                </a:ext>
              </a:extLst>
            </p:cNvPr>
            <p:cNvSpPr txBox="1">
              <a:spLocks noChangeArrowheads="1"/>
            </p:cNvSpPr>
            <p:nvPr/>
          </p:nvSpPr>
          <p:spPr bwMode="auto">
            <a:xfrm>
              <a:off x="1269" y="2807"/>
              <a:ext cx="706" cy="3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x completes</a:t>
              </a:r>
            </a:p>
          </p:txBody>
        </p:sp>
      </p:grpSp>
      <p:grpSp>
        <p:nvGrpSpPr>
          <p:cNvPr id="12" name="Group 11">
            <a:extLst>
              <a:ext uri="{FF2B5EF4-FFF2-40B4-BE49-F238E27FC236}">
                <a16:creationId xmlns:a16="http://schemas.microsoft.com/office/drawing/2014/main" id="{09A60973-A80A-204A-B7D6-FB475901ED33}"/>
              </a:ext>
            </a:extLst>
          </p:cNvPr>
          <p:cNvGrpSpPr/>
          <p:nvPr/>
        </p:nvGrpSpPr>
        <p:grpSpPr>
          <a:xfrm>
            <a:off x="4222070" y="1980106"/>
            <a:ext cx="3389313" cy="1671637"/>
            <a:chOff x="7865155" y="1602735"/>
            <a:chExt cx="3389313" cy="1671637"/>
          </a:xfrm>
        </p:grpSpPr>
        <p:sp>
          <p:nvSpPr>
            <p:cNvPr id="308" name="Text Box 103">
              <a:extLst>
                <a:ext uri="{FF2B5EF4-FFF2-40B4-BE49-F238E27FC236}">
                  <a16:creationId xmlns:a16="http://schemas.microsoft.com/office/drawing/2014/main" id="{27DD0EE7-74A0-A142-919B-D9D3C93523C2}"/>
                </a:ext>
              </a:extLst>
            </p:cNvPr>
            <p:cNvSpPr txBox="1">
              <a:spLocks noChangeArrowheads="1"/>
            </p:cNvSpPr>
            <p:nvPr/>
          </p:nvSpPr>
          <p:spPr bwMode="auto">
            <a:xfrm>
              <a:off x="7865155" y="1602735"/>
              <a:ext cx="973138"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9" name="Line 104">
              <a:extLst>
                <a:ext uri="{FF2B5EF4-FFF2-40B4-BE49-F238E27FC236}">
                  <a16:creationId xmlns:a16="http://schemas.microsoft.com/office/drawing/2014/main" id="{1CA9B668-6F05-1A48-9C2A-8D882F798CE6}"/>
                </a:ext>
              </a:extLst>
            </p:cNvPr>
            <p:cNvSpPr>
              <a:spLocks noChangeShapeType="1"/>
            </p:cNvSpPr>
            <p:nvPr/>
          </p:nvSpPr>
          <p:spPr bwMode="auto">
            <a:xfrm>
              <a:off x="8936718" y="1797997"/>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0" name="Line 105">
              <a:extLst>
                <a:ext uri="{FF2B5EF4-FFF2-40B4-BE49-F238E27FC236}">
                  <a16:creationId xmlns:a16="http://schemas.microsoft.com/office/drawing/2014/main" id="{419290E8-9A2F-1349-8BDC-8DFEA6A57E20}"/>
                </a:ext>
              </a:extLst>
            </p:cNvPr>
            <p:cNvSpPr>
              <a:spLocks noChangeShapeType="1"/>
            </p:cNvSpPr>
            <p:nvPr/>
          </p:nvSpPr>
          <p:spPr bwMode="auto">
            <a:xfrm flipH="1">
              <a:off x="8876393" y="2152010"/>
              <a:ext cx="1571625" cy="95567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1" name="Rectangle 106">
              <a:extLst>
                <a:ext uri="{FF2B5EF4-FFF2-40B4-BE49-F238E27FC236}">
                  <a16:creationId xmlns:a16="http://schemas.microsoft.com/office/drawing/2014/main" id="{6E5822A0-BC34-8444-893D-1967BA1DAE48}"/>
                </a:ext>
              </a:extLst>
            </p:cNvPr>
            <p:cNvSpPr>
              <a:spLocks noChangeArrowheads="1"/>
            </p:cNvSpPr>
            <p:nvPr/>
          </p:nvSpPr>
          <p:spPr bwMode="auto">
            <a:xfrm>
              <a:off x="9254218" y="1783710"/>
              <a:ext cx="777875" cy="32702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2" name="Text Box 107">
              <a:extLst>
                <a:ext uri="{FF2B5EF4-FFF2-40B4-BE49-F238E27FC236}">
                  <a16:creationId xmlns:a16="http://schemas.microsoft.com/office/drawing/2014/main" id="{743E92F5-482D-6641-AF59-6202AD0ABFAD}"/>
                </a:ext>
              </a:extLst>
            </p:cNvPr>
            <p:cNvSpPr txBox="1">
              <a:spLocks noChangeArrowheads="1"/>
            </p:cNvSpPr>
            <p:nvPr/>
          </p:nvSpPr>
          <p:spPr bwMode="auto">
            <a:xfrm>
              <a:off x="9024030" y="1750372"/>
              <a:ext cx="1273175" cy="3365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p:txBody>
        </p:sp>
        <p:sp>
          <p:nvSpPr>
            <p:cNvPr id="313" name="Rectangle 108">
              <a:extLst>
                <a:ext uri="{FF2B5EF4-FFF2-40B4-BE49-F238E27FC236}">
                  <a16:creationId xmlns:a16="http://schemas.microsoft.com/office/drawing/2014/main" id="{0F092120-BA14-CA43-B320-651262EF6262}"/>
                </a:ext>
              </a:extLst>
            </p:cNvPr>
            <p:cNvSpPr>
              <a:spLocks noChangeArrowheads="1"/>
            </p:cNvSpPr>
            <p:nvPr/>
          </p:nvSpPr>
          <p:spPr bwMode="auto">
            <a:xfrm>
              <a:off x="9432018" y="2207572"/>
              <a:ext cx="439738" cy="32702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Text Box 109">
              <a:extLst>
                <a:ext uri="{FF2B5EF4-FFF2-40B4-BE49-F238E27FC236}">
                  <a16:creationId xmlns:a16="http://schemas.microsoft.com/office/drawing/2014/main" id="{FE4B1615-8188-B146-9BEC-B285BF25D9D6}"/>
                </a:ext>
              </a:extLst>
            </p:cNvPr>
            <p:cNvSpPr txBox="1">
              <a:spLocks noChangeArrowheads="1"/>
            </p:cNvSpPr>
            <p:nvPr/>
          </p:nvSpPr>
          <p:spPr bwMode="auto">
            <a:xfrm>
              <a:off x="10482943" y="2009135"/>
              <a:ext cx="7715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315" name="Text Box 110">
              <a:extLst>
                <a:ext uri="{FF2B5EF4-FFF2-40B4-BE49-F238E27FC236}">
                  <a16:creationId xmlns:a16="http://schemas.microsoft.com/office/drawing/2014/main" id="{8653D286-5C97-A747-BA85-93954395E4EE}"/>
                </a:ext>
              </a:extLst>
            </p:cNvPr>
            <p:cNvSpPr txBox="1">
              <a:spLocks noChangeArrowheads="1"/>
            </p:cNvSpPr>
            <p:nvPr/>
          </p:nvSpPr>
          <p:spPr bwMode="auto">
            <a:xfrm>
              <a:off x="8022318" y="2937822"/>
              <a:ext cx="7715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316" name="Oval 111">
              <a:extLst>
                <a:ext uri="{FF2B5EF4-FFF2-40B4-BE49-F238E27FC236}">
                  <a16:creationId xmlns:a16="http://schemas.microsoft.com/office/drawing/2014/main" id="{300C99E0-DB04-CE43-BF80-AA9266EE3E52}"/>
                </a:ext>
              </a:extLst>
            </p:cNvPr>
            <p:cNvSpPr>
              <a:spLocks noChangeArrowheads="1"/>
            </p:cNvSpPr>
            <p:nvPr/>
          </p:nvSpPr>
          <p:spPr bwMode="auto">
            <a:xfrm>
              <a:off x="8835118" y="3039422"/>
              <a:ext cx="90488" cy="88900"/>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317" name="Oval 112">
              <a:extLst>
                <a:ext uri="{FF2B5EF4-FFF2-40B4-BE49-F238E27FC236}">
                  <a16:creationId xmlns:a16="http://schemas.microsoft.com/office/drawing/2014/main" id="{55BCC378-2E90-C548-84E6-682C16C047D2}"/>
                </a:ext>
              </a:extLst>
            </p:cNvPr>
            <p:cNvSpPr>
              <a:spLocks noChangeArrowheads="1"/>
            </p:cNvSpPr>
            <p:nvPr/>
          </p:nvSpPr>
          <p:spPr bwMode="auto">
            <a:xfrm>
              <a:off x="10374993" y="2126610"/>
              <a:ext cx="90488" cy="88900"/>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nvGrpSpPr>
            <p:cNvPr id="318" name="Group 113">
              <a:extLst>
                <a:ext uri="{FF2B5EF4-FFF2-40B4-BE49-F238E27FC236}">
                  <a16:creationId xmlns:a16="http://schemas.microsoft.com/office/drawing/2014/main" id="{204BAA52-89B1-794F-88E6-9C5622E551C2}"/>
                </a:ext>
              </a:extLst>
            </p:cNvPr>
            <p:cNvGrpSpPr>
              <a:grpSpLocks/>
            </p:cNvGrpSpPr>
            <p:nvPr/>
          </p:nvGrpSpPr>
          <p:grpSpPr bwMode="auto">
            <a:xfrm>
              <a:off x="9124043" y="2345685"/>
              <a:ext cx="1274763" cy="336550"/>
              <a:chOff x="1065" y="2085"/>
              <a:chExt cx="803" cy="212"/>
            </a:xfrm>
          </p:grpSpPr>
          <p:sp>
            <p:nvSpPr>
              <p:cNvPr id="355" name="Rectangle 114">
                <a:extLst>
                  <a:ext uri="{FF2B5EF4-FFF2-40B4-BE49-F238E27FC236}">
                    <a16:creationId xmlns:a16="http://schemas.microsoft.com/office/drawing/2014/main" id="{C6D2B144-2FD8-974E-9CC8-AFFFEB746855}"/>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6" name="Text Box 115">
                <a:extLst>
                  <a:ext uri="{FF2B5EF4-FFF2-40B4-BE49-F238E27FC236}">
                    <a16:creationId xmlns:a16="http://schemas.microsoft.com/office/drawing/2014/main" id="{96800BB5-6D1C-0B46-BD61-1B42671EE796}"/>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Tahoma" charset="0"/>
                    <a:ea typeface="ＭＳ Ｐゴシック" charset="0"/>
                    <a:cs typeface="+mn-cs"/>
                  </a:rPr>
                  <a:t>acc_conn</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(x)</a:t>
                </a:r>
              </a:p>
            </p:txBody>
          </p:sp>
        </p:grpSp>
      </p:grpSp>
      <p:grpSp>
        <p:nvGrpSpPr>
          <p:cNvPr id="319" name="Group 116">
            <a:extLst>
              <a:ext uri="{FF2B5EF4-FFF2-40B4-BE49-F238E27FC236}">
                <a16:creationId xmlns:a16="http://schemas.microsoft.com/office/drawing/2014/main" id="{80C83854-C77F-BA47-9721-52914A496B51}"/>
              </a:ext>
            </a:extLst>
          </p:cNvPr>
          <p:cNvGrpSpPr>
            <a:grpSpLocks/>
          </p:cNvGrpSpPr>
          <p:nvPr/>
        </p:nvGrpSpPr>
        <p:grpSpPr bwMode="auto">
          <a:xfrm>
            <a:off x="4879295" y="1432418"/>
            <a:ext cx="620713" cy="487363"/>
            <a:chOff x="-44" y="1473"/>
            <a:chExt cx="981" cy="1105"/>
          </a:xfrm>
        </p:grpSpPr>
        <p:pic>
          <p:nvPicPr>
            <p:cNvPr id="353" name="Picture 117" descr="desktop_computer_stylized_medium">
              <a:extLst>
                <a:ext uri="{FF2B5EF4-FFF2-40B4-BE49-F238E27FC236}">
                  <a16:creationId xmlns:a16="http://schemas.microsoft.com/office/drawing/2014/main" id="{FE9AA7D5-5E43-A948-A974-AB4C6A011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8">
              <a:extLst>
                <a:ext uri="{FF2B5EF4-FFF2-40B4-BE49-F238E27FC236}">
                  <a16:creationId xmlns:a16="http://schemas.microsoft.com/office/drawing/2014/main" id="{E2235674-3CC8-FA49-8410-24EA9726B2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20" name="Group 119">
            <a:extLst>
              <a:ext uri="{FF2B5EF4-FFF2-40B4-BE49-F238E27FC236}">
                <a16:creationId xmlns:a16="http://schemas.microsoft.com/office/drawing/2014/main" id="{20AAAB4F-DE43-4840-934B-1D6561325F75}"/>
              </a:ext>
            </a:extLst>
          </p:cNvPr>
          <p:cNvGrpSpPr>
            <a:grpSpLocks/>
          </p:cNvGrpSpPr>
          <p:nvPr/>
        </p:nvGrpSpPr>
        <p:grpSpPr bwMode="auto">
          <a:xfrm>
            <a:off x="6687458" y="1413368"/>
            <a:ext cx="336550" cy="512763"/>
            <a:chOff x="4140" y="429"/>
            <a:chExt cx="1425" cy="2396"/>
          </a:xfrm>
        </p:grpSpPr>
        <p:sp>
          <p:nvSpPr>
            <p:cNvPr id="321" name="Freeform 120">
              <a:extLst>
                <a:ext uri="{FF2B5EF4-FFF2-40B4-BE49-F238E27FC236}">
                  <a16:creationId xmlns:a16="http://schemas.microsoft.com/office/drawing/2014/main" id="{5DB74304-D404-914A-B276-40CA04FC1311}"/>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Rectangle 121">
              <a:extLst>
                <a:ext uri="{FF2B5EF4-FFF2-40B4-BE49-F238E27FC236}">
                  <a16:creationId xmlns:a16="http://schemas.microsoft.com/office/drawing/2014/main" id="{4478CCC0-71C5-0742-833B-39071606459A}"/>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3" name="Freeform 122">
              <a:extLst>
                <a:ext uri="{FF2B5EF4-FFF2-40B4-BE49-F238E27FC236}">
                  <a16:creationId xmlns:a16="http://schemas.microsoft.com/office/drawing/2014/main" id="{773F3087-0AEC-3244-AE9B-B906345E8CA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4" name="Freeform 123">
              <a:extLst>
                <a:ext uri="{FF2B5EF4-FFF2-40B4-BE49-F238E27FC236}">
                  <a16:creationId xmlns:a16="http://schemas.microsoft.com/office/drawing/2014/main" id="{6D261F9A-FEF5-2C48-A572-F9AEEE61C84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5" name="Rectangle 124">
              <a:extLst>
                <a:ext uri="{FF2B5EF4-FFF2-40B4-BE49-F238E27FC236}">
                  <a16:creationId xmlns:a16="http://schemas.microsoft.com/office/drawing/2014/main" id="{D7A88CB8-3019-0847-8D63-FB56841E8488}"/>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26" name="Group 125">
              <a:extLst>
                <a:ext uri="{FF2B5EF4-FFF2-40B4-BE49-F238E27FC236}">
                  <a16:creationId xmlns:a16="http://schemas.microsoft.com/office/drawing/2014/main" id="{92427F18-D9EB-5F4E-A265-DCBE0DDFDD70}"/>
                </a:ext>
              </a:extLst>
            </p:cNvPr>
            <p:cNvGrpSpPr>
              <a:grpSpLocks/>
            </p:cNvGrpSpPr>
            <p:nvPr/>
          </p:nvGrpSpPr>
          <p:grpSpPr bwMode="auto">
            <a:xfrm>
              <a:off x="4749" y="668"/>
              <a:ext cx="581" cy="145"/>
              <a:chOff x="614" y="2568"/>
              <a:chExt cx="725" cy="139"/>
            </a:xfrm>
          </p:grpSpPr>
          <p:sp>
            <p:nvSpPr>
              <p:cNvPr id="351" name="AutoShape 126">
                <a:extLst>
                  <a:ext uri="{FF2B5EF4-FFF2-40B4-BE49-F238E27FC236}">
                    <a16:creationId xmlns:a16="http://schemas.microsoft.com/office/drawing/2014/main" id="{49297CCC-774B-1443-8147-999AEBDA5FE6}"/>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2" name="AutoShape 127">
                <a:extLst>
                  <a:ext uri="{FF2B5EF4-FFF2-40B4-BE49-F238E27FC236}">
                    <a16:creationId xmlns:a16="http://schemas.microsoft.com/office/drawing/2014/main" id="{99AA7B97-011A-844B-9C5E-49EF3FECA59C}"/>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7" name="Rectangle 128">
              <a:extLst>
                <a:ext uri="{FF2B5EF4-FFF2-40B4-BE49-F238E27FC236}">
                  <a16:creationId xmlns:a16="http://schemas.microsoft.com/office/drawing/2014/main" id="{0DE915D7-115F-0148-8246-F07CA43F2DF0}"/>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28" name="Group 129">
              <a:extLst>
                <a:ext uri="{FF2B5EF4-FFF2-40B4-BE49-F238E27FC236}">
                  <a16:creationId xmlns:a16="http://schemas.microsoft.com/office/drawing/2014/main" id="{1168EC4F-26EA-454C-A186-35A18483C0EB}"/>
                </a:ext>
              </a:extLst>
            </p:cNvPr>
            <p:cNvGrpSpPr>
              <a:grpSpLocks/>
            </p:cNvGrpSpPr>
            <p:nvPr/>
          </p:nvGrpSpPr>
          <p:grpSpPr bwMode="auto">
            <a:xfrm>
              <a:off x="4747" y="994"/>
              <a:ext cx="581" cy="134"/>
              <a:chOff x="614" y="2568"/>
              <a:chExt cx="725" cy="139"/>
            </a:xfrm>
          </p:grpSpPr>
          <p:sp>
            <p:nvSpPr>
              <p:cNvPr id="349" name="AutoShape 130">
                <a:extLst>
                  <a:ext uri="{FF2B5EF4-FFF2-40B4-BE49-F238E27FC236}">
                    <a16:creationId xmlns:a16="http://schemas.microsoft.com/office/drawing/2014/main" id="{30DEF7E1-5206-E14C-8F6E-C221B89557E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0" name="AutoShape 131">
                <a:extLst>
                  <a:ext uri="{FF2B5EF4-FFF2-40B4-BE49-F238E27FC236}">
                    <a16:creationId xmlns:a16="http://schemas.microsoft.com/office/drawing/2014/main" id="{6DBD6BDF-F229-9945-8578-CEC44256CF60}"/>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9" name="Rectangle 132">
              <a:extLst>
                <a:ext uri="{FF2B5EF4-FFF2-40B4-BE49-F238E27FC236}">
                  <a16:creationId xmlns:a16="http://schemas.microsoft.com/office/drawing/2014/main" id="{0A0EEFD7-8203-2740-ABF0-C767B83C1EBD}"/>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0" name="Rectangle 133">
              <a:extLst>
                <a:ext uri="{FF2B5EF4-FFF2-40B4-BE49-F238E27FC236}">
                  <a16:creationId xmlns:a16="http://schemas.microsoft.com/office/drawing/2014/main" id="{9B3363E9-032E-DE45-B7D5-07B9FA6590E9}"/>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31" name="Group 134">
              <a:extLst>
                <a:ext uri="{FF2B5EF4-FFF2-40B4-BE49-F238E27FC236}">
                  <a16:creationId xmlns:a16="http://schemas.microsoft.com/office/drawing/2014/main" id="{64432C7D-9E6A-6E4E-965D-954C702C6B6E}"/>
                </a:ext>
              </a:extLst>
            </p:cNvPr>
            <p:cNvGrpSpPr>
              <a:grpSpLocks/>
            </p:cNvGrpSpPr>
            <p:nvPr/>
          </p:nvGrpSpPr>
          <p:grpSpPr bwMode="auto">
            <a:xfrm>
              <a:off x="4735" y="1627"/>
              <a:ext cx="582" cy="151"/>
              <a:chOff x="614" y="2568"/>
              <a:chExt cx="725" cy="139"/>
            </a:xfrm>
          </p:grpSpPr>
          <p:sp>
            <p:nvSpPr>
              <p:cNvPr id="347" name="AutoShape 135">
                <a:extLst>
                  <a:ext uri="{FF2B5EF4-FFF2-40B4-BE49-F238E27FC236}">
                    <a16:creationId xmlns:a16="http://schemas.microsoft.com/office/drawing/2014/main" id="{B32D344B-D91B-954B-BD35-1984E9213AA1}"/>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8" name="AutoShape 136">
                <a:extLst>
                  <a:ext uri="{FF2B5EF4-FFF2-40B4-BE49-F238E27FC236}">
                    <a16:creationId xmlns:a16="http://schemas.microsoft.com/office/drawing/2014/main" id="{47067A3E-2B26-F04B-A35D-FE7A4A410313}"/>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32" name="Freeform 137">
              <a:extLst>
                <a:ext uri="{FF2B5EF4-FFF2-40B4-BE49-F238E27FC236}">
                  <a16:creationId xmlns:a16="http://schemas.microsoft.com/office/drawing/2014/main" id="{D7735CF1-1F30-4F47-AC44-432430394B3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3" name="Group 138">
              <a:extLst>
                <a:ext uri="{FF2B5EF4-FFF2-40B4-BE49-F238E27FC236}">
                  <a16:creationId xmlns:a16="http://schemas.microsoft.com/office/drawing/2014/main" id="{FB78B141-B15E-674E-8F3F-8329CF49818C}"/>
                </a:ext>
              </a:extLst>
            </p:cNvPr>
            <p:cNvGrpSpPr>
              <a:grpSpLocks/>
            </p:cNvGrpSpPr>
            <p:nvPr/>
          </p:nvGrpSpPr>
          <p:grpSpPr bwMode="auto">
            <a:xfrm>
              <a:off x="4739" y="1327"/>
              <a:ext cx="582" cy="139"/>
              <a:chOff x="614" y="2568"/>
              <a:chExt cx="725" cy="139"/>
            </a:xfrm>
          </p:grpSpPr>
          <p:sp>
            <p:nvSpPr>
              <p:cNvPr id="345" name="AutoShape 139">
                <a:extLst>
                  <a:ext uri="{FF2B5EF4-FFF2-40B4-BE49-F238E27FC236}">
                    <a16:creationId xmlns:a16="http://schemas.microsoft.com/office/drawing/2014/main" id="{2FE8954C-766A-0743-AFEA-BE850F02F6A5}"/>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6" name="AutoShape 140">
                <a:extLst>
                  <a:ext uri="{FF2B5EF4-FFF2-40B4-BE49-F238E27FC236}">
                    <a16:creationId xmlns:a16="http://schemas.microsoft.com/office/drawing/2014/main" id="{B0838D8D-F17D-6642-84C3-0A7A06DB11E7}"/>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34" name="Rectangle 141">
              <a:extLst>
                <a:ext uri="{FF2B5EF4-FFF2-40B4-BE49-F238E27FC236}">
                  <a16:creationId xmlns:a16="http://schemas.microsoft.com/office/drawing/2014/main" id="{201450E4-426D-034A-898C-EA0F1878F2BD}"/>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5" name="Freeform 142">
              <a:extLst>
                <a:ext uri="{FF2B5EF4-FFF2-40B4-BE49-F238E27FC236}">
                  <a16:creationId xmlns:a16="http://schemas.microsoft.com/office/drawing/2014/main" id="{BEF832CC-F889-B740-96DA-EC8898E429EA}"/>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6" name="Freeform 143">
              <a:extLst>
                <a:ext uri="{FF2B5EF4-FFF2-40B4-BE49-F238E27FC236}">
                  <a16:creationId xmlns:a16="http://schemas.microsoft.com/office/drawing/2014/main" id="{62398C75-46A0-3745-982E-EFC495B4758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7" name="Oval 144">
              <a:extLst>
                <a:ext uri="{FF2B5EF4-FFF2-40B4-BE49-F238E27FC236}">
                  <a16:creationId xmlns:a16="http://schemas.microsoft.com/office/drawing/2014/main" id="{352FBF24-62B2-6F49-AC68-A67E46BEF583}"/>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8" name="Freeform 145">
              <a:extLst>
                <a:ext uri="{FF2B5EF4-FFF2-40B4-BE49-F238E27FC236}">
                  <a16:creationId xmlns:a16="http://schemas.microsoft.com/office/drawing/2014/main" id="{689E20C5-4EA8-8A4D-86CB-905743CC96A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9" name="AutoShape 146">
              <a:extLst>
                <a:ext uri="{FF2B5EF4-FFF2-40B4-BE49-F238E27FC236}">
                  <a16:creationId xmlns:a16="http://schemas.microsoft.com/office/drawing/2014/main" id="{EEA954D3-56B0-3541-93CF-131CC960367A}"/>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0" name="AutoShape 147">
              <a:extLst>
                <a:ext uri="{FF2B5EF4-FFF2-40B4-BE49-F238E27FC236}">
                  <a16:creationId xmlns:a16="http://schemas.microsoft.com/office/drawing/2014/main" id="{D041028B-4F78-C84C-BFED-1142E17FC058}"/>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1" name="Oval 148">
              <a:extLst>
                <a:ext uri="{FF2B5EF4-FFF2-40B4-BE49-F238E27FC236}">
                  <a16:creationId xmlns:a16="http://schemas.microsoft.com/office/drawing/2014/main" id="{1DB124EA-65C6-2944-95EA-9CF5A05FD43E}"/>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2" name="Oval 149">
              <a:extLst>
                <a:ext uri="{FF2B5EF4-FFF2-40B4-BE49-F238E27FC236}">
                  <a16:creationId xmlns:a16="http://schemas.microsoft.com/office/drawing/2014/main" id="{F9B231BC-3EE3-C645-A89F-95E350FAA4A6}"/>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43" name="Oval 150">
              <a:extLst>
                <a:ext uri="{FF2B5EF4-FFF2-40B4-BE49-F238E27FC236}">
                  <a16:creationId xmlns:a16="http://schemas.microsoft.com/office/drawing/2014/main" id="{01CC1925-74AE-594F-AD3D-173726AFBB10}"/>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Rectangle 151">
              <a:extLst>
                <a:ext uri="{FF2B5EF4-FFF2-40B4-BE49-F238E27FC236}">
                  <a16:creationId xmlns:a16="http://schemas.microsoft.com/office/drawing/2014/main" id="{92B6BE0B-71DF-9742-BE8C-BEF3D8A9EF2F}"/>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3" name="Group 12">
            <a:extLst>
              <a:ext uri="{FF2B5EF4-FFF2-40B4-BE49-F238E27FC236}">
                <a16:creationId xmlns:a16="http://schemas.microsoft.com/office/drawing/2014/main" id="{DE38AD7C-A8B1-2B4B-BE71-513FFA7EFB6C}"/>
              </a:ext>
            </a:extLst>
          </p:cNvPr>
          <p:cNvGrpSpPr/>
          <p:nvPr/>
        </p:nvGrpSpPr>
        <p:grpSpPr>
          <a:xfrm>
            <a:off x="4917394" y="5539014"/>
            <a:ext cx="1889805" cy="662028"/>
            <a:chOff x="9620023" y="2667000"/>
            <a:chExt cx="1889805" cy="662028"/>
          </a:xfrm>
        </p:grpSpPr>
        <p:sp>
          <p:nvSpPr>
            <p:cNvPr id="225" name="Line 105">
              <a:extLst>
                <a:ext uri="{FF2B5EF4-FFF2-40B4-BE49-F238E27FC236}">
                  <a16:creationId xmlns:a16="http://schemas.microsoft.com/office/drawing/2014/main" id="{6EE235BA-E9E9-3149-AB4E-BB5E5B9184E9}"/>
                </a:ext>
              </a:extLst>
            </p:cNvPr>
            <p:cNvSpPr>
              <a:spLocks noChangeShapeType="1"/>
            </p:cNvSpPr>
            <p:nvPr/>
          </p:nvSpPr>
          <p:spPr bwMode="auto">
            <a:xfrm flipH="1">
              <a:off x="9620023" y="2667000"/>
              <a:ext cx="1889805" cy="66202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8" name="Rectangle 108">
              <a:extLst>
                <a:ext uri="{FF2B5EF4-FFF2-40B4-BE49-F238E27FC236}">
                  <a16:creationId xmlns:a16="http://schemas.microsoft.com/office/drawing/2014/main" id="{34867620-5404-3840-9CB7-CC051B16076F}"/>
                </a:ext>
              </a:extLst>
            </p:cNvPr>
            <p:cNvSpPr>
              <a:spLocks noChangeArrowheads="1"/>
            </p:cNvSpPr>
            <p:nvPr/>
          </p:nvSpPr>
          <p:spPr bwMode="auto">
            <a:xfrm>
              <a:off x="10132106" y="2824428"/>
              <a:ext cx="855208" cy="39774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113">
              <a:extLst>
                <a:ext uri="{FF2B5EF4-FFF2-40B4-BE49-F238E27FC236}">
                  <a16:creationId xmlns:a16="http://schemas.microsoft.com/office/drawing/2014/main" id="{FF53EAD9-E51E-C047-8717-0A017ED29429}"/>
                </a:ext>
              </a:extLst>
            </p:cNvPr>
            <p:cNvGrpSpPr>
              <a:grpSpLocks/>
            </p:cNvGrpSpPr>
            <p:nvPr/>
          </p:nvGrpSpPr>
          <p:grpSpPr bwMode="auto">
            <a:xfrm>
              <a:off x="9998301" y="2802885"/>
              <a:ext cx="1274763" cy="336550"/>
              <a:chOff x="1065" y="2085"/>
              <a:chExt cx="803" cy="212"/>
            </a:xfrm>
          </p:grpSpPr>
          <p:sp>
            <p:nvSpPr>
              <p:cNvPr id="234" name="Rectangle 114">
                <a:extLst>
                  <a:ext uri="{FF2B5EF4-FFF2-40B4-BE49-F238E27FC236}">
                    <a16:creationId xmlns:a16="http://schemas.microsoft.com/office/drawing/2014/main" id="{49C5CA13-D3E8-AD41-9B46-F0CAA1288DCE}"/>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5" name="Text Box 115">
                <a:extLst>
                  <a:ext uri="{FF2B5EF4-FFF2-40B4-BE49-F238E27FC236}">
                    <a16:creationId xmlns:a16="http://schemas.microsoft.com/office/drawing/2014/main" id="{D4E6AFA2-674D-4C4B-889C-819675572F06}"/>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Tahoma" charset="0"/>
                    <a:ea typeface="ＭＳ Ｐゴシック" charset="0"/>
                    <a:cs typeface="+mn-cs"/>
                  </a:rPr>
                  <a:t>acc_conn</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(x)</a:t>
                </a:r>
              </a:p>
            </p:txBody>
          </p:sp>
        </p:grpSp>
      </p:grpSp>
      <p:grpSp>
        <p:nvGrpSpPr>
          <p:cNvPr id="15" name="Group 14">
            <a:extLst>
              <a:ext uri="{FF2B5EF4-FFF2-40B4-BE49-F238E27FC236}">
                <a16:creationId xmlns:a16="http://schemas.microsoft.com/office/drawing/2014/main" id="{D5CE827D-884B-C243-811A-BA57B03C1272}"/>
              </a:ext>
            </a:extLst>
          </p:cNvPr>
          <p:cNvGrpSpPr/>
          <p:nvPr/>
        </p:nvGrpSpPr>
        <p:grpSpPr>
          <a:xfrm>
            <a:off x="4080329" y="5732236"/>
            <a:ext cx="4134756" cy="1082222"/>
            <a:chOff x="3673928" y="5775778"/>
            <a:chExt cx="4134756" cy="1082222"/>
          </a:xfrm>
        </p:grpSpPr>
        <p:sp>
          <p:nvSpPr>
            <p:cNvPr id="14" name="Rectangle 13">
              <a:extLst>
                <a:ext uri="{FF2B5EF4-FFF2-40B4-BE49-F238E27FC236}">
                  <a16:creationId xmlns:a16="http://schemas.microsoft.com/office/drawing/2014/main" id="{014466EA-38BF-AC46-AFFE-C98EDEE60F29}"/>
                </a:ext>
              </a:extLst>
            </p:cNvPr>
            <p:cNvSpPr/>
            <p:nvPr/>
          </p:nvSpPr>
          <p:spPr>
            <a:xfrm>
              <a:off x="4020455" y="5775778"/>
              <a:ext cx="3788229" cy="1082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0FEA675F-95EB-944F-978C-22DF4F8A54DC}"/>
                </a:ext>
              </a:extLst>
            </p:cNvPr>
            <p:cNvGrpSpPr/>
            <p:nvPr/>
          </p:nvGrpSpPr>
          <p:grpSpPr>
            <a:xfrm>
              <a:off x="3673928" y="5804239"/>
              <a:ext cx="3829958" cy="830263"/>
              <a:chOff x="4588327" y="5819777"/>
              <a:chExt cx="3829958" cy="830263"/>
            </a:xfrm>
            <a:noFill/>
          </p:grpSpPr>
          <p:sp>
            <p:nvSpPr>
              <p:cNvPr id="287" name="Text Box 49">
                <a:extLst>
                  <a:ext uri="{FF2B5EF4-FFF2-40B4-BE49-F238E27FC236}">
                    <a16:creationId xmlns:a16="http://schemas.microsoft.com/office/drawing/2014/main" id="{132D608A-D3A5-E54F-AEEE-E1F1B0718AC0}"/>
                  </a:ext>
                </a:extLst>
              </p:cNvPr>
              <p:cNvSpPr txBox="1">
                <a:spLocks noChangeArrowheads="1"/>
              </p:cNvSpPr>
              <p:nvPr/>
            </p:nvSpPr>
            <p:spPr bwMode="auto">
              <a:xfrm>
                <a:off x="5202012" y="5819777"/>
                <a:ext cx="3216273" cy="830263"/>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ＭＳ Ｐゴシック" charset="0"/>
                    <a:cs typeface="+mn-cs"/>
                  </a:rPr>
                  <a:t>Problem: half open connection! (no client)</a:t>
                </a:r>
              </a:p>
            </p:txBody>
          </p:sp>
          <p:pic>
            <p:nvPicPr>
              <p:cNvPr id="8" name="Picture 7" descr="A picture containing drawing&#10;&#10;Description automatically generated">
                <a:extLst>
                  <a:ext uri="{FF2B5EF4-FFF2-40B4-BE49-F238E27FC236}">
                    <a16:creationId xmlns:a16="http://schemas.microsoft.com/office/drawing/2014/main" id="{5EAF06CF-36BA-E34A-83CF-1DFB966A8512}"/>
                  </a:ext>
                </a:extLst>
              </p:cNvPr>
              <p:cNvPicPr>
                <a:picLocks noChangeAspect="1"/>
              </p:cNvPicPr>
              <p:nvPr/>
            </p:nvPicPr>
            <p:blipFill>
              <a:blip r:embed="rId4"/>
              <a:stretch>
                <a:fillRect/>
              </a:stretch>
            </p:blipFill>
            <p:spPr>
              <a:xfrm>
                <a:off x="4588327" y="5916386"/>
                <a:ext cx="636815" cy="636815"/>
              </a:xfrm>
              <a:prstGeom prst="rect">
                <a:avLst/>
              </a:prstGeom>
              <a:grpFill/>
            </p:spPr>
          </p:pic>
        </p:grpSp>
      </p:grpSp>
    </p:spTree>
    <p:extLst>
      <p:ext uri="{BB962C8B-B14F-4D97-AF65-F5344CB8AC3E}">
        <p14:creationId xmlns:p14="http://schemas.microsoft.com/office/powerpoint/2010/main" val="34877923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animEffect transition="in" filter="dissolve">
                                      <p:cBhvr>
                                        <p:cTn id="12" dur="500"/>
                                        <p:tgtEl>
                                          <p:spTgt spid="2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2-way handshake scenarios</a:t>
            </a:r>
          </a:p>
        </p:txBody>
      </p:sp>
      <p:grpSp>
        <p:nvGrpSpPr>
          <p:cNvPr id="357" name="Group 152">
            <a:extLst>
              <a:ext uri="{FF2B5EF4-FFF2-40B4-BE49-F238E27FC236}">
                <a16:creationId xmlns:a16="http://schemas.microsoft.com/office/drawing/2014/main" id="{9C2006BA-AA2D-8544-A70F-118097C53265}"/>
              </a:ext>
            </a:extLst>
          </p:cNvPr>
          <p:cNvGrpSpPr>
            <a:grpSpLocks/>
          </p:cNvGrpSpPr>
          <p:nvPr/>
        </p:nvGrpSpPr>
        <p:grpSpPr bwMode="auto">
          <a:xfrm>
            <a:off x="8173174" y="1342839"/>
            <a:ext cx="3933825" cy="4568825"/>
            <a:chOff x="3150" y="1107"/>
            <a:chExt cx="2478" cy="2878"/>
          </a:xfrm>
        </p:grpSpPr>
        <p:sp>
          <p:nvSpPr>
            <p:cNvPr id="358" name="Line 153">
              <a:extLst>
                <a:ext uri="{FF2B5EF4-FFF2-40B4-BE49-F238E27FC236}">
                  <a16:creationId xmlns:a16="http://schemas.microsoft.com/office/drawing/2014/main" id="{C056962F-C2E4-4D43-8591-63C2094689E9}"/>
                </a:ext>
              </a:extLst>
            </p:cNvPr>
            <p:cNvSpPr>
              <a:spLocks noChangeShapeType="1"/>
            </p:cNvSpPr>
            <p:nvPr/>
          </p:nvSpPr>
          <p:spPr bwMode="auto">
            <a:xfrm flipH="1">
              <a:off x="4822" y="1490"/>
              <a:ext cx="1" cy="2495"/>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9" name="Text Box 154">
              <a:extLst>
                <a:ext uri="{FF2B5EF4-FFF2-40B4-BE49-F238E27FC236}">
                  <a16:creationId xmlns:a16="http://schemas.microsoft.com/office/drawing/2014/main" id="{CDA652F2-819F-6848-A5C9-8D9B66F9680B}"/>
                </a:ext>
              </a:extLst>
            </p:cNvPr>
            <p:cNvSpPr txBox="1">
              <a:spLocks noChangeArrowheads="1"/>
            </p:cNvSpPr>
            <p:nvPr/>
          </p:nvSpPr>
          <p:spPr bwMode="auto">
            <a:xfrm>
              <a:off x="3150" y="2983"/>
              <a:ext cx="738" cy="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client terminates</a:t>
              </a:r>
            </a:p>
          </p:txBody>
        </p:sp>
        <p:sp>
          <p:nvSpPr>
            <p:cNvPr id="360" name="Line 155">
              <a:extLst>
                <a:ext uri="{FF2B5EF4-FFF2-40B4-BE49-F238E27FC236}">
                  <a16:creationId xmlns:a16="http://schemas.microsoft.com/office/drawing/2014/main" id="{666153C5-2212-0042-ABC5-919CF540FFF1}"/>
                </a:ext>
              </a:extLst>
            </p:cNvPr>
            <p:cNvSpPr>
              <a:spLocks noChangeShapeType="1"/>
            </p:cNvSpPr>
            <p:nvPr/>
          </p:nvSpPr>
          <p:spPr bwMode="auto">
            <a:xfrm flipH="1">
              <a:off x="3845" y="1451"/>
              <a:ext cx="15" cy="1549"/>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1" name="Line 156">
              <a:extLst>
                <a:ext uri="{FF2B5EF4-FFF2-40B4-BE49-F238E27FC236}">
                  <a16:creationId xmlns:a16="http://schemas.microsoft.com/office/drawing/2014/main" id="{16ACB45E-8A1D-F74A-9C70-18C251DD28E3}"/>
                </a:ext>
              </a:extLst>
            </p:cNvPr>
            <p:cNvSpPr>
              <a:spLocks noChangeShapeType="1"/>
            </p:cNvSpPr>
            <p:nvPr/>
          </p:nvSpPr>
          <p:spPr bwMode="auto">
            <a:xfrm flipH="1">
              <a:off x="3850" y="1726"/>
              <a:ext cx="990" cy="60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2" name="Rectangle 157">
              <a:extLst>
                <a:ext uri="{FF2B5EF4-FFF2-40B4-BE49-F238E27FC236}">
                  <a16:creationId xmlns:a16="http://schemas.microsoft.com/office/drawing/2014/main" id="{7479C1A9-07F7-CD4C-A137-D663CAEFD43C}"/>
                </a:ext>
              </a:extLst>
            </p:cNvPr>
            <p:cNvSpPr>
              <a:spLocks noChangeArrowheads="1"/>
            </p:cNvSpPr>
            <p:nvPr/>
          </p:nvSpPr>
          <p:spPr bwMode="auto">
            <a:xfrm>
              <a:off x="4200" y="1761"/>
              <a:ext cx="277" cy="20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3" name="Text Box 158">
              <a:extLst>
                <a:ext uri="{FF2B5EF4-FFF2-40B4-BE49-F238E27FC236}">
                  <a16:creationId xmlns:a16="http://schemas.microsoft.com/office/drawing/2014/main" id="{07E98DEC-15BD-8E44-8C66-72860ACC5678}"/>
                </a:ext>
              </a:extLst>
            </p:cNvPr>
            <p:cNvSpPr txBox="1">
              <a:spLocks noChangeArrowheads="1"/>
            </p:cNvSpPr>
            <p:nvPr/>
          </p:nvSpPr>
          <p:spPr bwMode="auto">
            <a:xfrm>
              <a:off x="3312" y="2221"/>
              <a:ext cx="4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364" name="Oval 159">
              <a:extLst>
                <a:ext uri="{FF2B5EF4-FFF2-40B4-BE49-F238E27FC236}">
                  <a16:creationId xmlns:a16="http://schemas.microsoft.com/office/drawing/2014/main" id="{C387CC00-D294-7442-8EAF-0E4792392432}"/>
                </a:ext>
              </a:extLst>
            </p:cNvPr>
            <p:cNvSpPr>
              <a:spLocks noChangeArrowheads="1"/>
            </p:cNvSpPr>
            <p:nvPr/>
          </p:nvSpPr>
          <p:spPr bwMode="auto">
            <a:xfrm>
              <a:off x="3817" y="2299"/>
              <a:ext cx="57" cy="56"/>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365" name="Text Box 160">
              <a:extLst>
                <a:ext uri="{FF2B5EF4-FFF2-40B4-BE49-F238E27FC236}">
                  <a16:creationId xmlns:a16="http://schemas.microsoft.com/office/drawing/2014/main" id="{A3029202-6E45-6F46-B68F-696E31F63852}"/>
                </a:ext>
              </a:extLst>
            </p:cNvPr>
            <p:cNvSpPr txBox="1">
              <a:spLocks noChangeArrowheads="1"/>
            </p:cNvSpPr>
            <p:nvPr/>
          </p:nvSpPr>
          <p:spPr bwMode="auto">
            <a:xfrm>
              <a:off x="3213" y="1380"/>
              <a:ext cx="613"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6" name="Line 161">
              <a:extLst>
                <a:ext uri="{FF2B5EF4-FFF2-40B4-BE49-F238E27FC236}">
                  <a16:creationId xmlns:a16="http://schemas.microsoft.com/office/drawing/2014/main" id="{0FC46209-BD0B-0445-AF05-C8310A8E862F}"/>
                </a:ext>
              </a:extLst>
            </p:cNvPr>
            <p:cNvSpPr>
              <a:spLocks noChangeShapeType="1"/>
            </p:cNvSpPr>
            <p:nvPr/>
          </p:nvSpPr>
          <p:spPr bwMode="auto">
            <a:xfrm>
              <a:off x="3888" y="1503"/>
              <a:ext cx="932" cy="199"/>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7" name="Rectangle 162">
              <a:extLst>
                <a:ext uri="{FF2B5EF4-FFF2-40B4-BE49-F238E27FC236}">
                  <a16:creationId xmlns:a16="http://schemas.microsoft.com/office/drawing/2014/main" id="{636932A4-EF38-E141-9BEF-C806F12D9ABB}"/>
                </a:ext>
              </a:extLst>
            </p:cNvPr>
            <p:cNvSpPr>
              <a:spLocks noChangeArrowheads="1"/>
            </p:cNvSpPr>
            <p:nvPr/>
          </p:nvSpPr>
          <p:spPr bwMode="auto">
            <a:xfrm>
              <a:off x="4088" y="1494"/>
              <a:ext cx="490" cy="20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8" name="Text Box 163">
              <a:extLst>
                <a:ext uri="{FF2B5EF4-FFF2-40B4-BE49-F238E27FC236}">
                  <a16:creationId xmlns:a16="http://schemas.microsoft.com/office/drawing/2014/main" id="{09C7E230-4405-9E40-BEB3-C33FFEF6366D}"/>
                </a:ext>
              </a:extLst>
            </p:cNvPr>
            <p:cNvSpPr txBox="1">
              <a:spLocks noChangeArrowheads="1"/>
            </p:cNvSpPr>
            <p:nvPr/>
          </p:nvSpPr>
          <p:spPr bwMode="auto">
            <a:xfrm>
              <a:off x="3943" y="1473"/>
              <a:ext cx="802"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p:txBody>
        </p:sp>
        <p:sp>
          <p:nvSpPr>
            <p:cNvPr id="369" name="Text Box 164">
              <a:extLst>
                <a:ext uri="{FF2B5EF4-FFF2-40B4-BE49-F238E27FC236}">
                  <a16:creationId xmlns:a16="http://schemas.microsoft.com/office/drawing/2014/main" id="{8AEE0E4A-F8B4-9A4D-85F5-6FF0942C65C4}"/>
                </a:ext>
              </a:extLst>
            </p:cNvPr>
            <p:cNvSpPr txBox="1">
              <a:spLocks noChangeArrowheads="1"/>
            </p:cNvSpPr>
            <p:nvPr/>
          </p:nvSpPr>
          <p:spPr bwMode="auto">
            <a:xfrm>
              <a:off x="4862" y="1636"/>
              <a:ext cx="4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370" name="Oval 165">
              <a:extLst>
                <a:ext uri="{FF2B5EF4-FFF2-40B4-BE49-F238E27FC236}">
                  <a16:creationId xmlns:a16="http://schemas.microsoft.com/office/drawing/2014/main" id="{837C2516-1B6F-784E-B717-4861DCB88C9F}"/>
                </a:ext>
              </a:extLst>
            </p:cNvPr>
            <p:cNvSpPr>
              <a:spLocks noChangeArrowheads="1"/>
            </p:cNvSpPr>
            <p:nvPr/>
          </p:nvSpPr>
          <p:spPr bwMode="auto">
            <a:xfrm>
              <a:off x="4794" y="1710"/>
              <a:ext cx="57" cy="56"/>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nvGrpSpPr>
            <p:cNvPr id="371" name="Group 166">
              <a:extLst>
                <a:ext uri="{FF2B5EF4-FFF2-40B4-BE49-F238E27FC236}">
                  <a16:creationId xmlns:a16="http://schemas.microsoft.com/office/drawing/2014/main" id="{A1A4C995-57EF-2B44-9A2B-4B574A973474}"/>
                </a:ext>
              </a:extLst>
            </p:cNvPr>
            <p:cNvGrpSpPr>
              <a:grpSpLocks/>
            </p:cNvGrpSpPr>
            <p:nvPr/>
          </p:nvGrpSpPr>
          <p:grpSpPr bwMode="auto">
            <a:xfrm>
              <a:off x="4006" y="1848"/>
              <a:ext cx="803" cy="212"/>
              <a:chOff x="1065" y="2085"/>
              <a:chExt cx="803" cy="212"/>
            </a:xfrm>
          </p:grpSpPr>
          <p:sp>
            <p:nvSpPr>
              <p:cNvPr id="417" name="Rectangle 167">
                <a:extLst>
                  <a:ext uri="{FF2B5EF4-FFF2-40B4-BE49-F238E27FC236}">
                    <a16:creationId xmlns:a16="http://schemas.microsoft.com/office/drawing/2014/main" id="{5B3B9AC0-C168-2542-9619-9FFE0FFD6E75}"/>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8" name="Text Box 168">
                <a:extLst>
                  <a:ext uri="{FF2B5EF4-FFF2-40B4-BE49-F238E27FC236}">
                    <a16:creationId xmlns:a16="http://schemas.microsoft.com/office/drawing/2014/main" id="{FAF5722C-69B4-6B44-95D4-000562ACFDF9}"/>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acc_conn(x)</a:t>
                </a:r>
              </a:p>
            </p:txBody>
          </p:sp>
        </p:grpSp>
        <p:sp>
          <p:nvSpPr>
            <p:cNvPr id="372" name="Line 169">
              <a:extLst>
                <a:ext uri="{FF2B5EF4-FFF2-40B4-BE49-F238E27FC236}">
                  <a16:creationId xmlns:a16="http://schemas.microsoft.com/office/drawing/2014/main" id="{73E51126-71B9-DA4D-B01B-7072D4E22BDC}"/>
                </a:ext>
              </a:extLst>
            </p:cNvPr>
            <p:cNvSpPr>
              <a:spLocks noChangeShapeType="1"/>
            </p:cNvSpPr>
            <p:nvPr/>
          </p:nvSpPr>
          <p:spPr bwMode="auto">
            <a:xfrm>
              <a:off x="3877" y="2345"/>
              <a:ext cx="932" cy="199"/>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3" name="Rectangle 170">
              <a:extLst>
                <a:ext uri="{FF2B5EF4-FFF2-40B4-BE49-F238E27FC236}">
                  <a16:creationId xmlns:a16="http://schemas.microsoft.com/office/drawing/2014/main" id="{8B70B875-EE96-E044-B8D9-41CF1BBB693D}"/>
                </a:ext>
              </a:extLst>
            </p:cNvPr>
            <p:cNvSpPr>
              <a:spLocks noChangeArrowheads="1"/>
            </p:cNvSpPr>
            <p:nvPr/>
          </p:nvSpPr>
          <p:spPr bwMode="auto">
            <a:xfrm>
              <a:off x="4077" y="2336"/>
              <a:ext cx="490" cy="20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4" name="Text Box 171">
              <a:extLst>
                <a:ext uri="{FF2B5EF4-FFF2-40B4-BE49-F238E27FC236}">
                  <a16:creationId xmlns:a16="http://schemas.microsoft.com/office/drawing/2014/main" id="{069C4711-758D-CF4A-A407-6F22C98DCF70}"/>
                </a:ext>
              </a:extLst>
            </p:cNvPr>
            <p:cNvSpPr txBox="1">
              <a:spLocks noChangeArrowheads="1"/>
            </p:cNvSpPr>
            <p:nvPr/>
          </p:nvSpPr>
          <p:spPr bwMode="auto">
            <a:xfrm>
              <a:off x="3989" y="2315"/>
              <a:ext cx="688"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sp>
          <p:nvSpPr>
            <p:cNvPr id="375" name="Oval 172">
              <a:extLst>
                <a:ext uri="{FF2B5EF4-FFF2-40B4-BE49-F238E27FC236}">
                  <a16:creationId xmlns:a16="http://schemas.microsoft.com/office/drawing/2014/main" id="{B63CF324-44AD-D941-BFE9-6823A7212A48}"/>
                </a:ext>
              </a:extLst>
            </p:cNvPr>
            <p:cNvSpPr>
              <a:spLocks noChangeArrowheads="1"/>
            </p:cNvSpPr>
            <p:nvPr/>
          </p:nvSpPr>
          <p:spPr bwMode="auto">
            <a:xfrm>
              <a:off x="4790" y="2524"/>
              <a:ext cx="57" cy="56"/>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376" name="Text Box 173">
              <a:extLst>
                <a:ext uri="{FF2B5EF4-FFF2-40B4-BE49-F238E27FC236}">
                  <a16:creationId xmlns:a16="http://schemas.microsoft.com/office/drawing/2014/main" id="{21C7DDF1-6000-FA4F-8259-FD106EBA0F67}"/>
                </a:ext>
              </a:extLst>
            </p:cNvPr>
            <p:cNvSpPr txBox="1">
              <a:spLocks noChangeArrowheads="1"/>
            </p:cNvSpPr>
            <p:nvPr/>
          </p:nvSpPr>
          <p:spPr bwMode="auto">
            <a:xfrm>
              <a:off x="4890" y="2373"/>
              <a:ext cx="738" cy="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data(x+1)</a:t>
              </a:r>
            </a:p>
          </p:txBody>
        </p:sp>
        <p:grpSp>
          <p:nvGrpSpPr>
            <p:cNvPr id="377" name="Group 174">
              <a:extLst>
                <a:ext uri="{FF2B5EF4-FFF2-40B4-BE49-F238E27FC236}">
                  <a16:creationId xmlns:a16="http://schemas.microsoft.com/office/drawing/2014/main" id="{67E235CF-E2F0-4A4C-B6BE-CB6AC0D0B6B1}"/>
                </a:ext>
              </a:extLst>
            </p:cNvPr>
            <p:cNvGrpSpPr>
              <a:grpSpLocks/>
            </p:cNvGrpSpPr>
            <p:nvPr/>
          </p:nvGrpSpPr>
          <p:grpSpPr bwMode="auto">
            <a:xfrm>
              <a:off x="3826" y="2803"/>
              <a:ext cx="1515" cy="300"/>
              <a:chOff x="3818" y="2796"/>
              <a:chExt cx="1515" cy="300"/>
            </a:xfrm>
          </p:grpSpPr>
          <p:sp>
            <p:nvSpPr>
              <p:cNvPr id="415" name="Line 175">
                <a:extLst>
                  <a:ext uri="{FF2B5EF4-FFF2-40B4-BE49-F238E27FC236}">
                    <a16:creationId xmlns:a16="http://schemas.microsoft.com/office/drawing/2014/main" id="{BC5ADDF2-7CBC-484B-8D57-A55A75E1FA1C}"/>
                  </a:ext>
                </a:extLst>
              </p:cNvPr>
              <p:cNvSpPr>
                <a:spLocks noChangeShapeType="1"/>
              </p:cNvSpPr>
              <p:nvPr/>
            </p:nvSpPr>
            <p:spPr bwMode="auto">
              <a:xfrm>
                <a:off x="3818" y="2951"/>
                <a:ext cx="1515" cy="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6" name="Text Box 176">
                <a:extLst>
                  <a:ext uri="{FF2B5EF4-FFF2-40B4-BE49-F238E27FC236}">
                    <a16:creationId xmlns:a16="http://schemas.microsoft.com/office/drawing/2014/main" id="{4DB46F2E-E4BE-194B-8D43-E5E134B15493}"/>
                  </a:ext>
                </a:extLst>
              </p:cNvPr>
              <p:cNvSpPr txBox="1">
                <a:spLocks noChangeArrowheads="1"/>
              </p:cNvSpPr>
              <p:nvPr/>
            </p:nvSpPr>
            <p:spPr bwMode="auto">
              <a:xfrm>
                <a:off x="3989" y="2796"/>
                <a:ext cx="706" cy="3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x completes</a:t>
                </a:r>
              </a:p>
            </p:txBody>
          </p:sp>
        </p:grpSp>
        <p:sp>
          <p:nvSpPr>
            <p:cNvPr id="378" name="Text Box 177">
              <a:extLst>
                <a:ext uri="{FF2B5EF4-FFF2-40B4-BE49-F238E27FC236}">
                  <a16:creationId xmlns:a16="http://schemas.microsoft.com/office/drawing/2014/main" id="{1C719B44-FA92-594B-8E17-4A5C23A8F44E}"/>
                </a:ext>
              </a:extLst>
            </p:cNvPr>
            <p:cNvSpPr txBox="1">
              <a:spLocks noChangeArrowheads="1"/>
            </p:cNvSpPr>
            <p:nvPr/>
          </p:nvSpPr>
          <p:spPr bwMode="auto">
            <a:xfrm>
              <a:off x="4830" y="2962"/>
              <a:ext cx="738" cy="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server</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forgets x</a:t>
              </a:r>
            </a:p>
          </p:txBody>
        </p:sp>
        <p:grpSp>
          <p:nvGrpSpPr>
            <p:cNvPr id="379" name="Group 178">
              <a:extLst>
                <a:ext uri="{FF2B5EF4-FFF2-40B4-BE49-F238E27FC236}">
                  <a16:creationId xmlns:a16="http://schemas.microsoft.com/office/drawing/2014/main" id="{EC86099C-C8AD-6846-8AE7-34CA041B869C}"/>
                </a:ext>
              </a:extLst>
            </p:cNvPr>
            <p:cNvGrpSpPr>
              <a:grpSpLocks/>
            </p:cNvGrpSpPr>
            <p:nvPr/>
          </p:nvGrpSpPr>
          <p:grpSpPr bwMode="auto">
            <a:xfrm>
              <a:off x="3570" y="1119"/>
              <a:ext cx="391" cy="307"/>
              <a:chOff x="-44" y="1473"/>
              <a:chExt cx="981" cy="1105"/>
            </a:xfrm>
          </p:grpSpPr>
          <p:pic>
            <p:nvPicPr>
              <p:cNvPr id="413" name="Picture 179" descr="desktop_computer_stylized_medium">
                <a:extLst>
                  <a:ext uri="{FF2B5EF4-FFF2-40B4-BE49-F238E27FC236}">
                    <a16:creationId xmlns:a16="http://schemas.microsoft.com/office/drawing/2014/main" id="{F1C9C236-427D-834B-8DAC-99F53A437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 name="Freeform 180">
                <a:extLst>
                  <a:ext uri="{FF2B5EF4-FFF2-40B4-BE49-F238E27FC236}">
                    <a16:creationId xmlns:a16="http://schemas.microsoft.com/office/drawing/2014/main" id="{77EA5CD5-1868-AB46-B031-A7892A487F0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80" name="Group 181">
              <a:extLst>
                <a:ext uri="{FF2B5EF4-FFF2-40B4-BE49-F238E27FC236}">
                  <a16:creationId xmlns:a16="http://schemas.microsoft.com/office/drawing/2014/main" id="{D3F68FA6-F7DF-A146-A605-ABBDC8F8EFF8}"/>
                </a:ext>
              </a:extLst>
            </p:cNvPr>
            <p:cNvGrpSpPr>
              <a:grpSpLocks/>
            </p:cNvGrpSpPr>
            <p:nvPr/>
          </p:nvGrpSpPr>
          <p:grpSpPr bwMode="auto">
            <a:xfrm>
              <a:off x="4709" y="1107"/>
              <a:ext cx="212" cy="323"/>
              <a:chOff x="4140" y="429"/>
              <a:chExt cx="1425" cy="2396"/>
            </a:xfrm>
          </p:grpSpPr>
          <p:sp>
            <p:nvSpPr>
              <p:cNvPr id="381" name="Freeform 182">
                <a:extLst>
                  <a:ext uri="{FF2B5EF4-FFF2-40B4-BE49-F238E27FC236}">
                    <a16:creationId xmlns:a16="http://schemas.microsoft.com/office/drawing/2014/main" id="{1D2E36D3-F983-B54A-87F8-4B0FB1D0A97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2" name="Rectangle 183">
                <a:extLst>
                  <a:ext uri="{FF2B5EF4-FFF2-40B4-BE49-F238E27FC236}">
                    <a16:creationId xmlns:a16="http://schemas.microsoft.com/office/drawing/2014/main" id="{86762413-0C19-5E4F-AA7E-12F7BBEF4FE0}"/>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3" name="Freeform 184">
                <a:extLst>
                  <a:ext uri="{FF2B5EF4-FFF2-40B4-BE49-F238E27FC236}">
                    <a16:creationId xmlns:a16="http://schemas.microsoft.com/office/drawing/2014/main" id="{9ABD2B3D-5A73-0E4B-91D1-78596AD0A854}"/>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4" name="Freeform 185">
                <a:extLst>
                  <a:ext uri="{FF2B5EF4-FFF2-40B4-BE49-F238E27FC236}">
                    <a16:creationId xmlns:a16="http://schemas.microsoft.com/office/drawing/2014/main" id="{CAECD6F3-58BC-F24D-9434-643EDC4E7A8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5" name="Rectangle 186">
                <a:extLst>
                  <a:ext uri="{FF2B5EF4-FFF2-40B4-BE49-F238E27FC236}">
                    <a16:creationId xmlns:a16="http://schemas.microsoft.com/office/drawing/2014/main" id="{D640048A-92E5-F240-B20B-73B8FE8B2413}"/>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86" name="Group 187">
                <a:extLst>
                  <a:ext uri="{FF2B5EF4-FFF2-40B4-BE49-F238E27FC236}">
                    <a16:creationId xmlns:a16="http://schemas.microsoft.com/office/drawing/2014/main" id="{55FC97C6-B1FB-854D-94BE-E7BED8E1DC83}"/>
                  </a:ext>
                </a:extLst>
              </p:cNvPr>
              <p:cNvGrpSpPr>
                <a:grpSpLocks/>
              </p:cNvGrpSpPr>
              <p:nvPr/>
            </p:nvGrpSpPr>
            <p:grpSpPr bwMode="auto">
              <a:xfrm>
                <a:off x="4749" y="668"/>
                <a:ext cx="581" cy="145"/>
                <a:chOff x="614" y="2568"/>
                <a:chExt cx="725" cy="139"/>
              </a:xfrm>
            </p:grpSpPr>
            <p:sp>
              <p:nvSpPr>
                <p:cNvPr id="411" name="AutoShape 188">
                  <a:extLst>
                    <a:ext uri="{FF2B5EF4-FFF2-40B4-BE49-F238E27FC236}">
                      <a16:creationId xmlns:a16="http://schemas.microsoft.com/office/drawing/2014/main" id="{E2DCD474-0D76-1D47-938B-0347B4119D35}"/>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2" name="AutoShape 189">
                  <a:extLst>
                    <a:ext uri="{FF2B5EF4-FFF2-40B4-BE49-F238E27FC236}">
                      <a16:creationId xmlns:a16="http://schemas.microsoft.com/office/drawing/2014/main" id="{ADC0CDA4-3ACC-784D-AFDA-1C6EA9C5411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87" name="Rectangle 190">
                <a:extLst>
                  <a:ext uri="{FF2B5EF4-FFF2-40B4-BE49-F238E27FC236}">
                    <a16:creationId xmlns:a16="http://schemas.microsoft.com/office/drawing/2014/main" id="{AEEFE7D3-0B38-EE42-AA94-340CFCA0C0A3}"/>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88" name="Group 191">
                <a:extLst>
                  <a:ext uri="{FF2B5EF4-FFF2-40B4-BE49-F238E27FC236}">
                    <a16:creationId xmlns:a16="http://schemas.microsoft.com/office/drawing/2014/main" id="{3BFA70F3-4887-4A45-A0B0-300E77757667}"/>
                  </a:ext>
                </a:extLst>
              </p:cNvPr>
              <p:cNvGrpSpPr>
                <a:grpSpLocks/>
              </p:cNvGrpSpPr>
              <p:nvPr/>
            </p:nvGrpSpPr>
            <p:grpSpPr bwMode="auto">
              <a:xfrm>
                <a:off x="4747" y="994"/>
                <a:ext cx="581" cy="134"/>
                <a:chOff x="614" y="2568"/>
                <a:chExt cx="725" cy="139"/>
              </a:xfrm>
            </p:grpSpPr>
            <p:sp>
              <p:nvSpPr>
                <p:cNvPr id="409" name="AutoShape 192">
                  <a:extLst>
                    <a:ext uri="{FF2B5EF4-FFF2-40B4-BE49-F238E27FC236}">
                      <a16:creationId xmlns:a16="http://schemas.microsoft.com/office/drawing/2014/main" id="{14B933DF-A76C-E94B-9362-3D28B4CBFFB6}"/>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0" name="AutoShape 193">
                  <a:extLst>
                    <a:ext uri="{FF2B5EF4-FFF2-40B4-BE49-F238E27FC236}">
                      <a16:creationId xmlns:a16="http://schemas.microsoft.com/office/drawing/2014/main" id="{D1EC9173-2D5E-F641-9324-62AF5244C467}"/>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89" name="Rectangle 194">
                <a:extLst>
                  <a:ext uri="{FF2B5EF4-FFF2-40B4-BE49-F238E27FC236}">
                    <a16:creationId xmlns:a16="http://schemas.microsoft.com/office/drawing/2014/main" id="{B180E0D5-32AA-5A4A-92D4-28F216DC536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0" name="Rectangle 195">
                <a:extLst>
                  <a:ext uri="{FF2B5EF4-FFF2-40B4-BE49-F238E27FC236}">
                    <a16:creationId xmlns:a16="http://schemas.microsoft.com/office/drawing/2014/main" id="{A3E70690-FEFF-2446-B890-3315B37B0B0D}"/>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1" name="Group 196">
                <a:extLst>
                  <a:ext uri="{FF2B5EF4-FFF2-40B4-BE49-F238E27FC236}">
                    <a16:creationId xmlns:a16="http://schemas.microsoft.com/office/drawing/2014/main" id="{4184D53B-C370-5248-82BB-5D96E5BF521A}"/>
                  </a:ext>
                </a:extLst>
              </p:cNvPr>
              <p:cNvGrpSpPr>
                <a:grpSpLocks/>
              </p:cNvGrpSpPr>
              <p:nvPr/>
            </p:nvGrpSpPr>
            <p:grpSpPr bwMode="auto">
              <a:xfrm>
                <a:off x="4735" y="1627"/>
                <a:ext cx="582" cy="151"/>
                <a:chOff x="614" y="2568"/>
                <a:chExt cx="725" cy="139"/>
              </a:xfrm>
            </p:grpSpPr>
            <p:sp>
              <p:nvSpPr>
                <p:cNvPr id="407" name="AutoShape 197">
                  <a:extLst>
                    <a:ext uri="{FF2B5EF4-FFF2-40B4-BE49-F238E27FC236}">
                      <a16:creationId xmlns:a16="http://schemas.microsoft.com/office/drawing/2014/main" id="{66CD18C8-97C8-AD49-8806-45F2C3FA3A20}"/>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8" name="AutoShape 198">
                  <a:extLst>
                    <a:ext uri="{FF2B5EF4-FFF2-40B4-BE49-F238E27FC236}">
                      <a16:creationId xmlns:a16="http://schemas.microsoft.com/office/drawing/2014/main" id="{E4596270-7ACC-5941-82EB-426AAF88315D}"/>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92" name="Freeform 199">
                <a:extLst>
                  <a:ext uri="{FF2B5EF4-FFF2-40B4-BE49-F238E27FC236}">
                    <a16:creationId xmlns:a16="http://schemas.microsoft.com/office/drawing/2014/main" id="{8D520046-573E-1549-A1AD-345D7B8191C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93" name="Group 200">
                <a:extLst>
                  <a:ext uri="{FF2B5EF4-FFF2-40B4-BE49-F238E27FC236}">
                    <a16:creationId xmlns:a16="http://schemas.microsoft.com/office/drawing/2014/main" id="{CBDA9A7E-0A7F-D64B-867D-2FC72D58322A}"/>
                  </a:ext>
                </a:extLst>
              </p:cNvPr>
              <p:cNvGrpSpPr>
                <a:grpSpLocks/>
              </p:cNvGrpSpPr>
              <p:nvPr/>
            </p:nvGrpSpPr>
            <p:grpSpPr bwMode="auto">
              <a:xfrm>
                <a:off x="4739" y="1327"/>
                <a:ext cx="582" cy="139"/>
                <a:chOff x="614" y="2568"/>
                <a:chExt cx="725" cy="139"/>
              </a:xfrm>
            </p:grpSpPr>
            <p:sp>
              <p:nvSpPr>
                <p:cNvPr id="405" name="AutoShape 201">
                  <a:extLst>
                    <a:ext uri="{FF2B5EF4-FFF2-40B4-BE49-F238E27FC236}">
                      <a16:creationId xmlns:a16="http://schemas.microsoft.com/office/drawing/2014/main" id="{F7CB7A1E-7741-E24C-AFB5-5F057AFD0C52}"/>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6" name="AutoShape 202">
                  <a:extLst>
                    <a:ext uri="{FF2B5EF4-FFF2-40B4-BE49-F238E27FC236}">
                      <a16:creationId xmlns:a16="http://schemas.microsoft.com/office/drawing/2014/main" id="{93BC514D-19E5-DF47-87E9-7BF859D24356}"/>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94" name="Rectangle 203">
                <a:extLst>
                  <a:ext uri="{FF2B5EF4-FFF2-40B4-BE49-F238E27FC236}">
                    <a16:creationId xmlns:a16="http://schemas.microsoft.com/office/drawing/2014/main" id="{992A2C09-2187-A749-9718-F045A2349EA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5" name="Freeform 204">
                <a:extLst>
                  <a:ext uri="{FF2B5EF4-FFF2-40B4-BE49-F238E27FC236}">
                    <a16:creationId xmlns:a16="http://schemas.microsoft.com/office/drawing/2014/main" id="{D473F289-DF79-1D4B-BA3A-57AFA552A24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6" name="Freeform 205">
                <a:extLst>
                  <a:ext uri="{FF2B5EF4-FFF2-40B4-BE49-F238E27FC236}">
                    <a16:creationId xmlns:a16="http://schemas.microsoft.com/office/drawing/2014/main" id="{55F98009-7662-6D40-889B-2D6F20DE3EA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7" name="Oval 206">
                <a:extLst>
                  <a:ext uri="{FF2B5EF4-FFF2-40B4-BE49-F238E27FC236}">
                    <a16:creationId xmlns:a16="http://schemas.microsoft.com/office/drawing/2014/main" id="{8C0E348C-3A61-F54D-B6E7-8EEC0C479961}"/>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8" name="Freeform 207">
                <a:extLst>
                  <a:ext uri="{FF2B5EF4-FFF2-40B4-BE49-F238E27FC236}">
                    <a16:creationId xmlns:a16="http://schemas.microsoft.com/office/drawing/2014/main" id="{06CDC36B-C766-0244-ABF7-3336A9C2E7B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9" name="AutoShape 208">
                <a:extLst>
                  <a:ext uri="{FF2B5EF4-FFF2-40B4-BE49-F238E27FC236}">
                    <a16:creationId xmlns:a16="http://schemas.microsoft.com/office/drawing/2014/main" id="{E47AE9BE-71F7-0C40-BB36-B6201EAE727F}"/>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0" name="AutoShape 209">
                <a:extLst>
                  <a:ext uri="{FF2B5EF4-FFF2-40B4-BE49-F238E27FC236}">
                    <a16:creationId xmlns:a16="http://schemas.microsoft.com/office/drawing/2014/main" id="{6DDF70D2-966F-0443-BFEC-34DC981AB2D8}"/>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1" name="Oval 210">
                <a:extLst>
                  <a:ext uri="{FF2B5EF4-FFF2-40B4-BE49-F238E27FC236}">
                    <a16:creationId xmlns:a16="http://schemas.microsoft.com/office/drawing/2014/main" id="{DFF00D08-0F51-F044-8429-6F3D5CC28DB2}"/>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2" name="Oval 211">
                <a:extLst>
                  <a:ext uri="{FF2B5EF4-FFF2-40B4-BE49-F238E27FC236}">
                    <a16:creationId xmlns:a16="http://schemas.microsoft.com/office/drawing/2014/main" id="{BBFCC1D5-E5D6-FB46-9D8C-E8CE8BFE2270}"/>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03" name="Oval 212">
                <a:extLst>
                  <a:ext uri="{FF2B5EF4-FFF2-40B4-BE49-F238E27FC236}">
                    <a16:creationId xmlns:a16="http://schemas.microsoft.com/office/drawing/2014/main" id="{F4244C1D-3E80-C847-BD71-A4309DAB13CE}"/>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4" name="Rectangle 213">
                <a:extLst>
                  <a:ext uri="{FF2B5EF4-FFF2-40B4-BE49-F238E27FC236}">
                    <a16:creationId xmlns:a16="http://schemas.microsoft.com/office/drawing/2014/main" id="{F13C27D5-275D-5C47-9B76-D6F9DDED6AD3}"/>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0" name="Group 9">
            <a:extLst>
              <a:ext uri="{FF2B5EF4-FFF2-40B4-BE49-F238E27FC236}">
                <a16:creationId xmlns:a16="http://schemas.microsoft.com/office/drawing/2014/main" id="{3BB0CBF7-361A-5548-A01C-90FF3005AB01}"/>
              </a:ext>
            </a:extLst>
          </p:cNvPr>
          <p:cNvGrpSpPr/>
          <p:nvPr/>
        </p:nvGrpSpPr>
        <p:grpSpPr>
          <a:xfrm>
            <a:off x="9120415" y="5983461"/>
            <a:ext cx="3548742" cy="830997"/>
            <a:chOff x="8757558" y="5903267"/>
            <a:chExt cx="3548742" cy="830997"/>
          </a:xfrm>
        </p:grpSpPr>
        <p:sp>
          <p:nvSpPr>
            <p:cNvPr id="491" name="TextBox 490">
              <a:extLst>
                <a:ext uri="{FF2B5EF4-FFF2-40B4-BE49-F238E27FC236}">
                  <a16:creationId xmlns:a16="http://schemas.microsoft.com/office/drawing/2014/main" id="{9C02D14E-840C-344B-9763-DE44A289373C}"/>
                </a:ext>
              </a:extLst>
            </p:cNvPr>
            <p:cNvSpPr txBox="1"/>
            <p:nvPr/>
          </p:nvSpPr>
          <p:spPr>
            <a:xfrm>
              <a:off x="9372601" y="5903267"/>
              <a:ext cx="29336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Problem: dup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accepted!</a:t>
              </a:r>
            </a:p>
          </p:txBody>
        </p:sp>
        <p:pic>
          <p:nvPicPr>
            <p:cNvPr id="492" name="Picture 491" descr="A picture containing drawing&#10;&#10;Description automatically generated">
              <a:extLst>
                <a:ext uri="{FF2B5EF4-FFF2-40B4-BE49-F238E27FC236}">
                  <a16:creationId xmlns:a16="http://schemas.microsoft.com/office/drawing/2014/main" id="{44630E30-AB86-2744-AC77-B540735E14B7}"/>
                </a:ext>
              </a:extLst>
            </p:cNvPr>
            <p:cNvPicPr>
              <a:picLocks noChangeAspect="1"/>
            </p:cNvPicPr>
            <p:nvPr/>
          </p:nvPicPr>
          <p:blipFill>
            <a:blip r:embed="rId4"/>
            <a:stretch>
              <a:fillRect/>
            </a:stretch>
          </p:blipFill>
          <p:spPr>
            <a:xfrm>
              <a:off x="8757558" y="6003472"/>
              <a:ext cx="636815" cy="636815"/>
            </a:xfrm>
            <a:prstGeom prst="rect">
              <a:avLst/>
            </a:prstGeom>
          </p:spPr>
        </p:pic>
      </p:grpSp>
      <p:grpSp>
        <p:nvGrpSpPr>
          <p:cNvPr id="13" name="Group 12">
            <a:extLst>
              <a:ext uri="{FF2B5EF4-FFF2-40B4-BE49-F238E27FC236}">
                <a16:creationId xmlns:a16="http://schemas.microsoft.com/office/drawing/2014/main" id="{FF4B12AC-451D-994B-8F10-E450C0737005}"/>
              </a:ext>
            </a:extLst>
          </p:cNvPr>
          <p:cNvGrpSpPr/>
          <p:nvPr/>
        </p:nvGrpSpPr>
        <p:grpSpPr>
          <a:xfrm>
            <a:off x="8091532" y="3683267"/>
            <a:ext cx="3997325" cy="2365375"/>
            <a:chOff x="3185703" y="3422010"/>
            <a:chExt cx="3997325" cy="2365375"/>
          </a:xfrm>
        </p:grpSpPr>
        <p:sp>
          <p:nvSpPr>
            <p:cNvPr id="302" name="Freeform 86">
              <a:extLst>
                <a:ext uri="{FF2B5EF4-FFF2-40B4-BE49-F238E27FC236}">
                  <a16:creationId xmlns:a16="http://schemas.microsoft.com/office/drawing/2014/main" id="{38A816A8-A2A7-7540-BCC4-F843FEC5A429}"/>
                </a:ext>
              </a:extLst>
            </p:cNvPr>
            <p:cNvSpPr>
              <a:spLocks/>
            </p:cNvSpPr>
            <p:nvPr/>
          </p:nvSpPr>
          <p:spPr bwMode="auto">
            <a:xfrm>
              <a:off x="4431891" y="3661722"/>
              <a:ext cx="1501775" cy="1897063"/>
            </a:xfrm>
            <a:custGeom>
              <a:avLst/>
              <a:gdLst>
                <a:gd name="T0" fmla="*/ 0 w 946"/>
                <a:gd name="T1" fmla="*/ 15 h 1195"/>
                <a:gd name="T2" fmla="*/ 199 w 946"/>
                <a:gd name="T3" fmla="*/ 164 h 1195"/>
                <a:gd name="T4" fmla="*/ 320 w 946"/>
                <a:gd name="T5" fmla="*/ 960 h 1195"/>
                <a:gd name="T6" fmla="*/ 946 w 946"/>
                <a:gd name="T7" fmla="*/ 1138 h 11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6" h="1195">
                  <a:moveTo>
                    <a:pt x="0" y="15"/>
                  </a:moveTo>
                  <a:cubicBezTo>
                    <a:pt x="32" y="40"/>
                    <a:pt x="114" y="0"/>
                    <a:pt x="199" y="164"/>
                  </a:cubicBezTo>
                  <a:cubicBezTo>
                    <a:pt x="284" y="328"/>
                    <a:pt x="195" y="798"/>
                    <a:pt x="320" y="960"/>
                  </a:cubicBezTo>
                  <a:cubicBezTo>
                    <a:pt x="477" y="1195"/>
                    <a:pt x="816" y="1101"/>
                    <a:pt x="946" y="1138"/>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3" name="Rectangle 88">
              <a:extLst>
                <a:ext uri="{FF2B5EF4-FFF2-40B4-BE49-F238E27FC236}">
                  <a16:creationId xmlns:a16="http://schemas.microsoft.com/office/drawing/2014/main" id="{2B3E4B53-E066-C34C-A204-C42E865280B3}"/>
                </a:ext>
              </a:extLst>
            </p:cNvPr>
            <p:cNvSpPr>
              <a:spLocks noChangeArrowheads="1"/>
            </p:cNvSpPr>
            <p:nvPr/>
          </p:nvSpPr>
          <p:spPr bwMode="auto">
            <a:xfrm>
              <a:off x="4782728" y="5196835"/>
              <a:ext cx="711200" cy="2825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4" name="Text Box 87">
              <a:extLst>
                <a:ext uri="{FF2B5EF4-FFF2-40B4-BE49-F238E27FC236}">
                  <a16:creationId xmlns:a16="http://schemas.microsoft.com/office/drawing/2014/main" id="{3D13DFEA-C794-CD4D-B546-BEBC15495B31}"/>
                </a:ext>
              </a:extLst>
            </p:cNvPr>
            <p:cNvSpPr txBox="1">
              <a:spLocks noChangeArrowheads="1"/>
            </p:cNvSpPr>
            <p:nvPr/>
          </p:nvSpPr>
          <p:spPr bwMode="auto">
            <a:xfrm>
              <a:off x="4468403" y="5152385"/>
              <a:ext cx="1092200" cy="3365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data(x+1)</a:t>
              </a:r>
            </a:p>
          </p:txBody>
        </p:sp>
        <p:sp>
          <p:nvSpPr>
            <p:cNvPr id="305" name="Text Box 89">
              <a:extLst>
                <a:ext uri="{FF2B5EF4-FFF2-40B4-BE49-F238E27FC236}">
                  <a16:creationId xmlns:a16="http://schemas.microsoft.com/office/drawing/2014/main" id="{5708E844-9ADD-5141-AEAF-930791B6807E}"/>
                </a:ext>
              </a:extLst>
            </p:cNvPr>
            <p:cNvSpPr txBox="1">
              <a:spLocks noChangeArrowheads="1"/>
            </p:cNvSpPr>
            <p:nvPr/>
          </p:nvSpPr>
          <p:spPr bwMode="auto">
            <a:xfrm>
              <a:off x="3185703" y="3422010"/>
              <a:ext cx="1273175" cy="752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6" name="Text Box 90">
              <a:extLst>
                <a:ext uri="{FF2B5EF4-FFF2-40B4-BE49-F238E27FC236}">
                  <a16:creationId xmlns:a16="http://schemas.microsoft.com/office/drawing/2014/main" id="{32C37D16-8B61-D246-B162-8D0E36A5BA9F}"/>
                </a:ext>
              </a:extLst>
            </p:cNvPr>
            <p:cNvSpPr txBox="1">
              <a:spLocks noChangeArrowheads="1"/>
            </p:cNvSpPr>
            <p:nvPr/>
          </p:nvSpPr>
          <p:spPr bwMode="auto">
            <a:xfrm>
              <a:off x="6011453" y="5279385"/>
              <a:ext cx="1171575"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grpSp>
      <p:grpSp>
        <p:nvGrpSpPr>
          <p:cNvPr id="12" name="Group 11">
            <a:extLst>
              <a:ext uri="{FF2B5EF4-FFF2-40B4-BE49-F238E27FC236}">
                <a16:creationId xmlns:a16="http://schemas.microsoft.com/office/drawing/2014/main" id="{2FBF50D0-D345-1348-8991-01B659F7A8D4}"/>
              </a:ext>
            </a:extLst>
          </p:cNvPr>
          <p:cNvGrpSpPr/>
          <p:nvPr/>
        </p:nvGrpSpPr>
        <p:grpSpPr>
          <a:xfrm>
            <a:off x="7997186" y="2493962"/>
            <a:ext cx="3646488" cy="2992438"/>
            <a:chOff x="3134903" y="2369497"/>
            <a:chExt cx="3646488" cy="2992438"/>
          </a:xfrm>
        </p:grpSpPr>
        <p:grpSp>
          <p:nvGrpSpPr>
            <p:cNvPr id="7" name="Group 6">
              <a:extLst>
                <a:ext uri="{FF2B5EF4-FFF2-40B4-BE49-F238E27FC236}">
                  <a16:creationId xmlns:a16="http://schemas.microsoft.com/office/drawing/2014/main" id="{6190F2C1-0C5D-3A42-A359-9CD3AF8C99E1}"/>
                </a:ext>
              </a:extLst>
            </p:cNvPr>
            <p:cNvGrpSpPr/>
            <p:nvPr/>
          </p:nvGrpSpPr>
          <p:grpSpPr>
            <a:xfrm>
              <a:off x="3134903" y="2369497"/>
              <a:ext cx="3646488" cy="2992438"/>
              <a:chOff x="3134903" y="2369497"/>
              <a:chExt cx="3646488" cy="2992438"/>
            </a:xfrm>
          </p:grpSpPr>
          <p:grpSp>
            <p:nvGrpSpPr>
              <p:cNvPr id="5" name="Group 4">
                <a:extLst>
                  <a:ext uri="{FF2B5EF4-FFF2-40B4-BE49-F238E27FC236}">
                    <a16:creationId xmlns:a16="http://schemas.microsoft.com/office/drawing/2014/main" id="{56EB4120-1B3C-1046-99F5-B25161010680}"/>
                  </a:ext>
                </a:extLst>
              </p:cNvPr>
              <p:cNvGrpSpPr/>
              <p:nvPr/>
            </p:nvGrpSpPr>
            <p:grpSpPr>
              <a:xfrm>
                <a:off x="3134903" y="2369497"/>
                <a:ext cx="3646488" cy="2992438"/>
                <a:chOff x="3134903" y="2369497"/>
                <a:chExt cx="3646488" cy="2992438"/>
              </a:xfrm>
            </p:grpSpPr>
            <p:sp>
              <p:nvSpPr>
                <p:cNvPr id="296" name="Text Box 69">
                  <a:extLst>
                    <a:ext uri="{FF2B5EF4-FFF2-40B4-BE49-F238E27FC236}">
                      <a16:creationId xmlns:a16="http://schemas.microsoft.com/office/drawing/2014/main" id="{EE39D5A5-75E8-1642-A928-9D7249ADC116}"/>
                    </a:ext>
                  </a:extLst>
                </p:cNvPr>
                <p:cNvSpPr txBox="1">
                  <a:spLocks noChangeArrowheads="1"/>
                </p:cNvSpPr>
                <p:nvPr/>
              </p:nvSpPr>
              <p:spPr bwMode="auto">
                <a:xfrm>
                  <a:off x="3134903" y="2369497"/>
                  <a:ext cx="1273175" cy="752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97" name="Freeform 70">
                  <a:extLst>
                    <a:ext uri="{FF2B5EF4-FFF2-40B4-BE49-F238E27FC236}">
                      <a16:creationId xmlns:a16="http://schemas.microsoft.com/office/drawing/2014/main" id="{87666E37-BAB8-714B-BDF4-51ADC162FD6B}"/>
                    </a:ext>
                  </a:extLst>
                </p:cNvPr>
                <p:cNvSpPr>
                  <a:spLocks/>
                </p:cNvSpPr>
                <p:nvPr/>
              </p:nvSpPr>
              <p:spPr bwMode="auto">
                <a:xfrm>
                  <a:off x="4449353" y="2671122"/>
                  <a:ext cx="1527175" cy="2559050"/>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8" name="Text Box 71">
                  <a:extLst>
                    <a:ext uri="{FF2B5EF4-FFF2-40B4-BE49-F238E27FC236}">
                      <a16:creationId xmlns:a16="http://schemas.microsoft.com/office/drawing/2014/main" id="{B25E41D2-C0CA-EB48-880B-B13A1DD07596}"/>
                    </a:ext>
                  </a:extLst>
                </p:cNvPr>
                <p:cNvSpPr txBox="1">
                  <a:spLocks noChangeArrowheads="1"/>
                </p:cNvSpPr>
                <p:nvPr/>
              </p:nvSpPr>
              <p:spPr bwMode="auto">
                <a:xfrm>
                  <a:off x="6009866" y="5025385"/>
                  <a:ext cx="7715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grpSp>
          <p:sp>
            <p:nvSpPr>
              <p:cNvPr id="299" name="Oval 72">
                <a:extLst>
                  <a:ext uri="{FF2B5EF4-FFF2-40B4-BE49-F238E27FC236}">
                    <a16:creationId xmlns:a16="http://schemas.microsoft.com/office/drawing/2014/main" id="{64BE47B6-AB1B-DB4F-891D-6475A8808F8F}"/>
                  </a:ext>
                </a:extLst>
              </p:cNvPr>
              <p:cNvSpPr>
                <a:spLocks noChangeArrowheads="1"/>
              </p:cNvSpPr>
              <p:nvPr/>
            </p:nvSpPr>
            <p:spPr bwMode="auto">
              <a:xfrm>
                <a:off x="5933666" y="5152385"/>
                <a:ext cx="90488" cy="88900"/>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sp>
          <p:nvSpPr>
            <p:cNvPr id="300" name="Rectangle 74">
              <a:extLst>
                <a:ext uri="{FF2B5EF4-FFF2-40B4-BE49-F238E27FC236}">
                  <a16:creationId xmlns:a16="http://schemas.microsoft.com/office/drawing/2014/main" id="{27FAA0CE-40E3-9343-AB09-AE069D66FDA9}"/>
                </a:ext>
              </a:extLst>
            </p:cNvPr>
            <p:cNvSpPr>
              <a:spLocks noChangeArrowheads="1"/>
            </p:cNvSpPr>
            <p:nvPr/>
          </p:nvSpPr>
          <p:spPr bwMode="auto">
            <a:xfrm>
              <a:off x="4660491" y="4725570"/>
              <a:ext cx="1071563" cy="26035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1" name="Text Box 75">
              <a:extLst>
                <a:ext uri="{FF2B5EF4-FFF2-40B4-BE49-F238E27FC236}">
                  <a16:creationId xmlns:a16="http://schemas.microsoft.com/office/drawing/2014/main" id="{DDB36B2F-A920-A540-B13F-3450D027F31C}"/>
                </a:ext>
              </a:extLst>
            </p:cNvPr>
            <p:cNvSpPr txBox="1">
              <a:spLocks noChangeArrowheads="1"/>
            </p:cNvSpPr>
            <p:nvPr/>
          </p:nvSpPr>
          <p:spPr bwMode="auto">
            <a:xfrm>
              <a:off x="4768441" y="4650731"/>
              <a:ext cx="1273175" cy="3365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Tahoma" charset="0"/>
                  <a:ea typeface="ＭＳ Ｐゴシック" charset="0"/>
                  <a:cs typeface="+mn-cs"/>
                </a:rPr>
                <a:t>req_conn</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(x)</a:t>
              </a:r>
            </a:p>
          </p:txBody>
        </p:sp>
      </p:grpSp>
      <p:sp>
        <p:nvSpPr>
          <p:cNvPr id="14" name="Freeform 13">
            <a:extLst>
              <a:ext uri="{FF2B5EF4-FFF2-40B4-BE49-F238E27FC236}">
                <a16:creationId xmlns:a16="http://schemas.microsoft.com/office/drawing/2014/main" id="{1777275B-B883-3D44-8A7B-6DD2718917C4}"/>
              </a:ext>
            </a:extLst>
          </p:cNvPr>
          <p:cNvSpPr/>
          <p:nvPr/>
        </p:nvSpPr>
        <p:spPr>
          <a:xfrm>
            <a:off x="7997371" y="1857830"/>
            <a:ext cx="4194629" cy="3062514"/>
          </a:xfrm>
          <a:custGeom>
            <a:avLst/>
            <a:gdLst>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481943 w 3889829"/>
              <a:gd name="connsiteY8" fmla="*/ 2540000 h 3106057"/>
              <a:gd name="connsiteX9" fmla="*/ 1190172 w 3889829"/>
              <a:gd name="connsiteY9" fmla="*/ 2931886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1190172 w 3889829"/>
              <a:gd name="connsiteY9" fmla="*/ 2931886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2249715 w 3889829"/>
              <a:gd name="connsiteY9" fmla="*/ 2801257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2235201 w 3889829"/>
              <a:gd name="connsiteY9" fmla="*/ 2801257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091543"/>
              <a:gd name="connsiteX1" fmla="*/ 1016000 w 3889829"/>
              <a:gd name="connsiteY1" fmla="*/ 29029 h 3091543"/>
              <a:gd name="connsiteX2" fmla="*/ 1611086 w 3889829"/>
              <a:gd name="connsiteY2" fmla="*/ 58057 h 3091543"/>
              <a:gd name="connsiteX3" fmla="*/ 2989943 w 3889829"/>
              <a:gd name="connsiteY3" fmla="*/ 101600 h 3091543"/>
              <a:gd name="connsiteX4" fmla="*/ 3889829 w 3889829"/>
              <a:gd name="connsiteY4" fmla="*/ 87086 h 3091543"/>
              <a:gd name="connsiteX5" fmla="*/ 3860800 w 3889829"/>
              <a:gd name="connsiteY5" fmla="*/ 3091543 h 3091543"/>
              <a:gd name="connsiteX6" fmla="*/ 3468915 w 3889829"/>
              <a:gd name="connsiteY6" fmla="*/ 2540000 h 3091543"/>
              <a:gd name="connsiteX7" fmla="*/ 3265715 w 3889829"/>
              <a:gd name="connsiteY7" fmla="*/ 2510971 h 3091543"/>
              <a:gd name="connsiteX8" fmla="*/ 2598057 w 3889829"/>
              <a:gd name="connsiteY8" fmla="*/ 2525486 h 3091543"/>
              <a:gd name="connsiteX9" fmla="*/ 2235201 w 3889829"/>
              <a:gd name="connsiteY9" fmla="*/ 2801257 h 3091543"/>
              <a:gd name="connsiteX10" fmla="*/ 1088572 w 3889829"/>
              <a:gd name="connsiteY10" fmla="*/ 3033485 h 3091543"/>
              <a:gd name="connsiteX11" fmla="*/ 29029 w 3889829"/>
              <a:gd name="connsiteY11" fmla="*/ 3062514 h 3091543"/>
              <a:gd name="connsiteX12" fmla="*/ 0 w 3889829"/>
              <a:gd name="connsiteY12" fmla="*/ 0 h 3091543"/>
              <a:gd name="connsiteX0" fmla="*/ 0 w 4209143"/>
              <a:gd name="connsiteY0" fmla="*/ 14514 h 3062514"/>
              <a:gd name="connsiteX1" fmla="*/ 1335314 w 4209143"/>
              <a:gd name="connsiteY1" fmla="*/ 0 h 3062514"/>
              <a:gd name="connsiteX2" fmla="*/ 1930400 w 4209143"/>
              <a:gd name="connsiteY2" fmla="*/ 29028 h 3062514"/>
              <a:gd name="connsiteX3" fmla="*/ 3309257 w 4209143"/>
              <a:gd name="connsiteY3" fmla="*/ 72571 h 3062514"/>
              <a:gd name="connsiteX4" fmla="*/ 4209143 w 4209143"/>
              <a:gd name="connsiteY4" fmla="*/ 58057 h 3062514"/>
              <a:gd name="connsiteX5" fmla="*/ 4180114 w 4209143"/>
              <a:gd name="connsiteY5" fmla="*/ 3062514 h 3062514"/>
              <a:gd name="connsiteX6" fmla="*/ 3788229 w 4209143"/>
              <a:gd name="connsiteY6" fmla="*/ 2510971 h 3062514"/>
              <a:gd name="connsiteX7" fmla="*/ 3585029 w 4209143"/>
              <a:gd name="connsiteY7" fmla="*/ 2481942 h 3062514"/>
              <a:gd name="connsiteX8" fmla="*/ 2917371 w 4209143"/>
              <a:gd name="connsiteY8" fmla="*/ 2496457 h 3062514"/>
              <a:gd name="connsiteX9" fmla="*/ 2554515 w 4209143"/>
              <a:gd name="connsiteY9" fmla="*/ 2772228 h 3062514"/>
              <a:gd name="connsiteX10" fmla="*/ 1407886 w 4209143"/>
              <a:gd name="connsiteY10" fmla="*/ 3004456 h 3062514"/>
              <a:gd name="connsiteX11" fmla="*/ 348343 w 4209143"/>
              <a:gd name="connsiteY11" fmla="*/ 3033485 h 3062514"/>
              <a:gd name="connsiteX12" fmla="*/ 0 w 4209143"/>
              <a:gd name="connsiteY12" fmla="*/ 14514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333829 w 4194629"/>
              <a:gd name="connsiteY11" fmla="*/ 3033485 h 3062514"/>
              <a:gd name="connsiteX12" fmla="*/ 0 w 4194629"/>
              <a:gd name="connsiteY12" fmla="*/ 29028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101600 w 4194629"/>
              <a:gd name="connsiteY11" fmla="*/ 3033485 h 3062514"/>
              <a:gd name="connsiteX12" fmla="*/ 0 w 4194629"/>
              <a:gd name="connsiteY12" fmla="*/ 29028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29028 w 4194629"/>
              <a:gd name="connsiteY11" fmla="*/ 3033485 h 3062514"/>
              <a:gd name="connsiteX12" fmla="*/ 0 w 4194629"/>
              <a:gd name="connsiteY12" fmla="*/ 29028 h 306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4629" h="3062514">
                <a:moveTo>
                  <a:pt x="0" y="29028"/>
                </a:moveTo>
                <a:lnTo>
                  <a:pt x="1320800" y="0"/>
                </a:lnTo>
                <a:lnTo>
                  <a:pt x="1915886" y="29028"/>
                </a:lnTo>
                <a:lnTo>
                  <a:pt x="3294743" y="72571"/>
                </a:lnTo>
                <a:lnTo>
                  <a:pt x="4194629" y="58057"/>
                </a:lnTo>
                <a:lnTo>
                  <a:pt x="4165600" y="3062514"/>
                </a:lnTo>
                <a:lnTo>
                  <a:pt x="3773715" y="2510971"/>
                </a:lnTo>
                <a:lnTo>
                  <a:pt x="3570515" y="2481942"/>
                </a:lnTo>
                <a:lnTo>
                  <a:pt x="2902857" y="2496457"/>
                </a:lnTo>
                <a:lnTo>
                  <a:pt x="2540001" y="2772228"/>
                </a:lnTo>
                <a:lnTo>
                  <a:pt x="1393372" y="3004456"/>
                </a:lnTo>
                <a:lnTo>
                  <a:pt x="29028" y="3033485"/>
                </a:lnTo>
                <a:lnTo>
                  <a:pt x="0" y="29028"/>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911772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3-way handshake</a:t>
            </a:r>
            <a:endParaRPr lang="en-US" sz="4400" b="0" dirty="0"/>
          </a:p>
        </p:txBody>
      </p:sp>
      <p:sp>
        <p:nvSpPr>
          <p:cNvPr id="215" name="Line 5">
            <a:extLst>
              <a:ext uri="{FF2B5EF4-FFF2-40B4-BE49-F238E27FC236}">
                <a16:creationId xmlns:a16="http://schemas.microsoft.com/office/drawing/2014/main" id="{977A2B4A-655D-5443-8A4F-92884511787E}"/>
              </a:ext>
            </a:extLst>
          </p:cNvPr>
          <p:cNvSpPr>
            <a:spLocks noChangeShapeType="1"/>
          </p:cNvSpPr>
          <p:nvPr/>
        </p:nvSpPr>
        <p:spPr bwMode="auto">
          <a:xfrm flipH="1">
            <a:off x="4796631" y="3078661"/>
            <a:ext cx="1588" cy="2470150"/>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16" name="Group 102">
            <a:extLst>
              <a:ext uri="{FF2B5EF4-FFF2-40B4-BE49-F238E27FC236}">
                <a16:creationId xmlns:a16="http://schemas.microsoft.com/office/drawing/2014/main" id="{1F3D6A6C-5FEE-8646-8A80-04AC9F3BFF74}"/>
              </a:ext>
            </a:extLst>
          </p:cNvPr>
          <p:cNvGrpSpPr>
            <a:grpSpLocks/>
          </p:cNvGrpSpPr>
          <p:nvPr/>
        </p:nvGrpSpPr>
        <p:grpSpPr bwMode="auto">
          <a:xfrm>
            <a:off x="2810669" y="3005636"/>
            <a:ext cx="4494212" cy="955675"/>
            <a:chOff x="810" y="1363"/>
            <a:chExt cx="2831" cy="602"/>
          </a:xfrm>
        </p:grpSpPr>
        <p:sp>
          <p:nvSpPr>
            <p:cNvPr id="217" name="Line 10">
              <a:extLst>
                <a:ext uri="{FF2B5EF4-FFF2-40B4-BE49-F238E27FC236}">
                  <a16:creationId xmlns:a16="http://schemas.microsoft.com/office/drawing/2014/main" id="{EE87312F-9111-3748-8D8C-BFB220C5EE37}"/>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Rectangle 12">
              <a:extLst>
                <a:ext uri="{FF2B5EF4-FFF2-40B4-BE49-F238E27FC236}">
                  <a16:creationId xmlns:a16="http://schemas.microsoft.com/office/drawing/2014/main" id="{F50F8FCD-3A00-574F-A159-92B207C593BD}"/>
                </a:ext>
              </a:extLst>
            </p:cNvPr>
            <p:cNvSpPr>
              <a:spLocks noChangeArrowheads="1"/>
            </p:cNvSpPr>
            <p:nvPr/>
          </p:nvSpPr>
          <p:spPr bwMode="auto">
            <a:xfrm>
              <a:off x="2518" y="1565"/>
              <a:ext cx="590" cy="27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9" name="Text Box 13">
              <a:extLst>
                <a:ext uri="{FF2B5EF4-FFF2-40B4-BE49-F238E27FC236}">
                  <a16:creationId xmlns:a16="http://schemas.microsoft.com/office/drawing/2014/main" id="{24E8EE1C-DBA9-8F4D-82EE-29CEECDFAAD7}"/>
                </a:ext>
              </a:extLst>
            </p:cNvPr>
            <p:cNvSpPr txBox="1">
              <a:spLocks noChangeArrowheads="1"/>
            </p:cNvSpPr>
            <p:nvPr/>
          </p:nvSpPr>
          <p:spPr bwMode="auto">
            <a:xfrm>
              <a:off x="2310" y="1624"/>
              <a:ext cx="1096"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SYNbit=1, Seq=x</a:t>
              </a:r>
            </a:p>
          </p:txBody>
        </p:sp>
        <p:sp>
          <p:nvSpPr>
            <p:cNvPr id="220" name="Text Box 21">
              <a:extLst>
                <a:ext uri="{FF2B5EF4-FFF2-40B4-BE49-F238E27FC236}">
                  <a16:creationId xmlns:a16="http://schemas.microsoft.com/office/drawing/2014/main" id="{8343DEBF-07A5-D746-BE48-88F38BD40754}"/>
                </a:ext>
              </a:extLst>
            </p:cNvPr>
            <p:cNvSpPr txBox="1">
              <a:spLocks noChangeArrowheads="1"/>
            </p:cNvSpPr>
            <p:nvPr/>
          </p:nvSpPr>
          <p:spPr bwMode="auto">
            <a:xfrm>
              <a:off x="810" y="1363"/>
              <a:ext cx="1230" cy="3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x</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 msg</a:t>
              </a:r>
            </a:p>
          </p:txBody>
        </p:sp>
      </p:grpSp>
      <p:sp>
        <p:nvSpPr>
          <p:cNvPr id="221" name="Line 22">
            <a:extLst>
              <a:ext uri="{FF2B5EF4-FFF2-40B4-BE49-F238E27FC236}">
                <a16:creationId xmlns:a16="http://schemas.microsoft.com/office/drawing/2014/main" id="{2FC7049F-93A3-A84A-9D90-B3F4B6E3F6E9}"/>
              </a:ext>
            </a:extLst>
          </p:cNvPr>
          <p:cNvSpPr>
            <a:spLocks noChangeShapeType="1"/>
          </p:cNvSpPr>
          <p:nvPr/>
        </p:nvSpPr>
        <p:spPr bwMode="auto">
          <a:xfrm flipH="1">
            <a:off x="7385844" y="3148511"/>
            <a:ext cx="1587" cy="3417888"/>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92">
            <a:extLst>
              <a:ext uri="{FF2B5EF4-FFF2-40B4-BE49-F238E27FC236}">
                <a16:creationId xmlns:a16="http://schemas.microsoft.com/office/drawing/2014/main" id="{8192AE36-3CEB-7940-A712-3437D9AE1C17}"/>
              </a:ext>
            </a:extLst>
          </p:cNvPr>
          <p:cNvSpPr txBox="1">
            <a:spLocks noChangeArrowheads="1"/>
          </p:cNvSpPr>
          <p:nvPr/>
        </p:nvSpPr>
        <p:spPr bwMode="auto">
          <a:xfrm>
            <a:off x="9571831" y="5986961"/>
            <a:ext cx="7715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grpSp>
        <p:nvGrpSpPr>
          <p:cNvPr id="223" name="Group 109">
            <a:extLst>
              <a:ext uri="{FF2B5EF4-FFF2-40B4-BE49-F238E27FC236}">
                <a16:creationId xmlns:a16="http://schemas.microsoft.com/office/drawing/2014/main" id="{9180F1A8-9EF0-3C49-80B2-6C9528088F36}"/>
              </a:ext>
            </a:extLst>
          </p:cNvPr>
          <p:cNvGrpSpPr>
            <a:grpSpLocks/>
          </p:cNvGrpSpPr>
          <p:nvPr/>
        </p:nvGrpSpPr>
        <p:grpSpPr bwMode="auto">
          <a:xfrm>
            <a:off x="4795044" y="3675561"/>
            <a:ext cx="4519612" cy="1425575"/>
            <a:chOff x="2060" y="1785"/>
            <a:chExt cx="2847" cy="898"/>
          </a:xfrm>
        </p:grpSpPr>
        <p:sp>
          <p:nvSpPr>
            <p:cNvPr id="224" name="Line 11">
              <a:extLst>
                <a:ext uri="{FF2B5EF4-FFF2-40B4-BE49-F238E27FC236}">
                  <a16:creationId xmlns:a16="http://schemas.microsoft.com/office/drawing/2014/main" id="{660BD729-B466-584F-9DAC-1C1358024968}"/>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Rectangle 14">
              <a:extLst>
                <a:ext uri="{FF2B5EF4-FFF2-40B4-BE49-F238E27FC236}">
                  <a16:creationId xmlns:a16="http://schemas.microsoft.com/office/drawing/2014/main" id="{36832487-CAD9-A047-9D5F-96D1B02D3E65}"/>
                </a:ext>
              </a:extLst>
            </p:cNvPr>
            <p:cNvSpPr>
              <a:spLocks noChangeArrowheads="1"/>
            </p:cNvSpPr>
            <p:nvPr/>
          </p:nvSpPr>
          <p:spPr bwMode="auto">
            <a:xfrm>
              <a:off x="2381" y="2206"/>
              <a:ext cx="896" cy="32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83">
              <a:extLst>
                <a:ext uri="{FF2B5EF4-FFF2-40B4-BE49-F238E27FC236}">
                  <a16:creationId xmlns:a16="http://schemas.microsoft.com/office/drawing/2014/main" id="{393E04DD-B089-D14F-BFBB-76E878EC5F6F}"/>
                </a:ext>
              </a:extLst>
            </p:cNvPr>
            <p:cNvSpPr txBox="1">
              <a:spLocks noChangeArrowheads="1"/>
            </p:cNvSpPr>
            <p:nvPr/>
          </p:nvSpPr>
          <p:spPr bwMode="auto">
            <a:xfrm>
              <a:off x="2159" y="2169"/>
              <a:ext cx="1534" cy="36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SYNbit=1, Seq=y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ACKnum=x+1</a:t>
              </a:r>
            </a:p>
          </p:txBody>
        </p:sp>
        <p:sp>
          <p:nvSpPr>
            <p:cNvPr id="227" name="Text Box 93">
              <a:extLst>
                <a:ext uri="{FF2B5EF4-FFF2-40B4-BE49-F238E27FC236}">
                  <a16:creationId xmlns:a16="http://schemas.microsoft.com/office/drawing/2014/main" id="{D2107B90-790F-D84D-8A95-4CD5BE8D772A}"/>
                </a:ext>
              </a:extLst>
            </p:cNvPr>
            <p:cNvSpPr txBox="1">
              <a:spLocks noChangeArrowheads="1"/>
            </p:cNvSpPr>
            <p:nvPr/>
          </p:nvSpPr>
          <p:spPr bwMode="auto">
            <a:xfrm>
              <a:off x="3676" y="1785"/>
              <a:ext cx="1231" cy="42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SYNACK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msg, acking SYN</a:t>
              </a:r>
            </a:p>
          </p:txBody>
        </p:sp>
      </p:grpSp>
      <p:grpSp>
        <p:nvGrpSpPr>
          <p:cNvPr id="228" name="Group 110">
            <a:extLst>
              <a:ext uri="{FF2B5EF4-FFF2-40B4-BE49-F238E27FC236}">
                <a16:creationId xmlns:a16="http://schemas.microsoft.com/office/drawing/2014/main" id="{92A8D17F-88B5-E34B-ADF1-D1D5F4C6CACA}"/>
              </a:ext>
            </a:extLst>
          </p:cNvPr>
          <p:cNvGrpSpPr>
            <a:grpSpLocks/>
          </p:cNvGrpSpPr>
          <p:nvPr/>
        </p:nvGrpSpPr>
        <p:grpSpPr bwMode="auto">
          <a:xfrm>
            <a:off x="2512219" y="4774111"/>
            <a:ext cx="6630987" cy="1373188"/>
            <a:chOff x="622" y="2477"/>
            <a:chExt cx="4177" cy="865"/>
          </a:xfrm>
        </p:grpSpPr>
        <p:sp>
          <p:nvSpPr>
            <p:cNvPr id="229" name="Line 84">
              <a:extLst>
                <a:ext uri="{FF2B5EF4-FFF2-40B4-BE49-F238E27FC236}">
                  <a16:creationId xmlns:a16="http://schemas.microsoft.com/office/drawing/2014/main" id="{31D580AA-9CAF-1544-A3DB-06757FBBB395}"/>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Rectangle 89">
              <a:extLst>
                <a:ext uri="{FF2B5EF4-FFF2-40B4-BE49-F238E27FC236}">
                  <a16:creationId xmlns:a16="http://schemas.microsoft.com/office/drawing/2014/main" id="{60D16AD1-FAFA-6248-BB4D-76643C40A64C}"/>
                </a:ext>
              </a:extLst>
            </p:cNvPr>
            <p:cNvSpPr>
              <a:spLocks noChangeArrowheads="1"/>
            </p:cNvSpPr>
            <p:nvPr/>
          </p:nvSpPr>
          <p:spPr bwMode="auto">
            <a:xfrm>
              <a:off x="2486" y="2806"/>
              <a:ext cx="775" cy="27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1" name="Text Box 90">
              <a:extLst>
                <a:ext uri="{FF2B5EF4-FFF2-40B4-BE49-F238E27FC236}">
                  <a16:creationId xmlns:a16="http://schemas.microsoft.com/office/drawing/2014/main" id="{D8F9F960-0A9B-F045-8B04-6F4D63130318}"/>
                </a:ext>
              </a:extLst>
            </p:cNvPr>
            <p:cNvSpPr txBox="1">
              <a:spLocks noChangeArrowheads="1"/>
            </p:cNvSpPr>
            <p:nvPr/>
          </p:nvSpPr>
          <p:spPr bwMode="auto">
            <a:xfrm>
              <a:off x="2092" y="2852"/>
              <a:ext cx="1529"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ACKnum=y+1</a:t>
              </a:r>
            </a:p>
          </p:txBody>
        </p:sp>
        <p:sp>
          <p:nvSpPr>
            <p:cNvPr id="232" name="Text Box 94">
              <a:extLst>
                <a:ext uri="{FF2B5EF4-FFF2-40B4-BE49-F238E27FC236}">
                  <a16:creationId xmlns:a16="http://schemas.microsoft.com/office/drawing/2014/main" id="{B9046815-BDD2-9143-979C-D64169C26C55}"/>
                </a:ext>
              </a:extLst>
            </p:cNvPr>
            <p:cNvSpPr txBox="1">
              <a:spLocks noChangeArrowheads="1"/>
            </p:cNvSpPr>
            <p:nvPr/>
          </p:nvSpPr>
          <p:spPr bwMode="auto">
            <a:xfrm>
              <a:off x="622" y="2477"/>
              <a:ext cx="1422" cy="66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received SYNACK(x)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indicates server is live;</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ACK for SYNACK;</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this segment may contain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client-to-server data</a:t>
              </a:r>
            </a:p>
          </p:txBody>
        </p:sp>
        <p:sp>
          <p:nvSpPr>
            <p:cNvPr id="233" name="Text Box 95">
              <a:extLst>
                <a:ext uri="{FF2B5EF4-FFF2-40B4-BE49-F238E27FC236}">
                  <a16:creationId xmlns:a16="http://schemas.microsoft.com/office/drawing/2014/main" id="{ADF0930B-F723-4446-8C5B-8996D59396E2}"/>
                </a:ext>
              </a:extLst>
            </p:cNvPr>
            <p:cNvSpPr txBox="1">
              <a:spLocks noChangeArrowheads="1"/>
            </p:cNvSpPr>
            <p:nvPr/>
          </p:nvSpPr>
          <p:spPr bwMode="auto">
            <a:xfrm>
              <a:off x="3640" y="3042"/>
              <a:ext cx="1159" cy="3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received ACK(y)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indicates client is live</a:t>
              </a:r>
            </a:p>
          </p:txBody>
        </p:sp>
      </p:grpSp>
      <p:grpSp>
        <p:nvGrpSpPr>
          <p:cNvPr id="234" name="Group 105">
            <a:extLst>
              <a:ext uri="{FF2B5EF4-FFF2-40B4-BE49-F238E27FC236}">
                <a16:creationId xmlns:a16="http://schemas.microsoft.com/office/drawing/2014/main" id="{45AA77DF-71CD-2E48-9AEE-EC1E8FB1B1C5}"/>
              </a:ext>
            </a:extLst>
          </p:cNvPr>
          <p:cNvGrpSpPr>
            <a:grpSpLocks/>
          </p:cNvGrpSpPr>
          <p:nvPr/>
        </p:nvGrpSpPr>
        <p:grpSpPr bwMode="auto">
          <a:xfrm>
            <a:off x="1813719" y="3043736"/>
            <a:ext cx="1030287" cy="700088"/>
            <a:chOff x="182" y="1387"/>
            <a:chExt cx="649" cy="441"/>
          </a:xfrm>
        </p:grpSpPr>
        <p:sp>
          <p:nvSpPr>
            <p:cNvPr id="235" name="Text Box 91">
              <a:extLst>
                <a:ext uri="{FF2B5EF4-FFF2-40B4-BE49-F238E27FC236}">
                  <a16:creationId xmlns:a16="http://schemas.microsoft.com/office/drawing/2014/main" id="{B93FA479-02A5-4C43-B059-3F1D0BB052E8}"/>
                </a:ext>
              </a:extLst>
            </p:cNvPr>
            <p:cNvSpPr txBox="1">
              <a:spLocks noChangeArrowheads="1"/>
            </p:cNvSpPr>
            <p:nvPr/>
          </p:nvSpPr>
          <p:spPr bwMode="auto">
            <a:xfrm>
              <a:off x="182" y="1616"/>
              <a:ext cx="64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SYNSENT</a:t>
              </a:r>
            </a:p>
          </p:txBody>
        </p:sp>
        <p:sp>
          <p:nvSpPr>
            <p:cNvPr id="236" name="Line 103">
              <a:extLst>
                <a:ext uri="{FF2B5EF4-FFF2-40B4-BE49-F238E27FC236}">
                  <a16:creationId xmlns:a16="http://schemas.microsoft.com/office/drawing/2014/main" id="{C569F88B-55D7-1F45-9FD5-8D995E4C94A5}"/>
                </a:ext>
              </a:extLst>
            </p:cNvPr>
            <p:cNvSpPr>
              <a:spLocks noChangeShapeType="1"/>
            </p:cNvSpPr>
            <p:nvPr/>
          </p:nvSpPr>
          <p:spPr bwMode="auto">
            <a:xfrm>
              <a:off x="462" y="1387"/>
              <a:ext cx="0" cy="27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37" name="Group 111">
            <a:extLst>
              <a:ext uri="{FF2B5EF4-FFF2-40B4-BE49-F238E27FC236}">
                <a16:creationId xmlns:a16="http://schemas.microsoft.com/office/drawing/2014/main" id="{FBD3641B-4567-B84B-B0A9-51F31757E64D}"/>
              </a:ext>
            </a:extLst>
          </p:cNvPr>
          <p:cNvGrpSpPr>
            <a:grpSpLocks/>
          </p:cNvGrpSpPr>
          <p:nvPr/>
        </p:nvGrpSpPr>
        <p:grpSpPr bwMode="auto">
          <a:xfrm>
            <a:off x="1815306" y="3704136"/>
            <a:ext cx="771525" cy="1622425"/>
            <a:chOff x="183" y="1803"/>
            <a:chExt cx="486" cy="1022"/>
          </a:xfrm>
        </p:grpSpPr>
        <p:sp>
          <p:nvSpPr>
            <p:cNvPr id="238" name="Text Box 16">
              <a:extLst>
                <a:ext uri="{FF2B5EF4-FFF2-40B4-BE49-F238E27FC236}">
                  <a16:creationId xmlns:a16="http://schemas.microsoft.com/office/drawing/2014/main" id="{46A42911-E4FA-6E45-98D3-9BA61AF39351}"/>
                </a:ext>
              </a:extLst>
            </p:cNvPr>
            <p:cNvSpPr txBox="1">
              <a:spLocks noChangeArrowheads="1"/>
            </p:cNvSpPr>
            <p:nvPr/>
          </p:nvSpPr>
          <p:spPr bwMode="auto">
            <a:xfrm>
              <a:off x="183" y="2613"/>
              <a:ext cx="4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239" name="Line 104">
              <a:extLst>
                <a:ext uri="{FF2B5EF4-FFF2-40B4-BE49-F238E27FC236}">
                  <a16:creationId xmlns:a16="http://schemas.microsoft.com/office/drawing/2014/main" id="{B764515C-528C-5B41-979E-CEB5F77FD9DC}"/>
                </a:ext>
              </a:extLst>
            </p:cNvPr>
            <p:cNvSpPr>
              <a:spLocks noChangeShapeType="1"/>
            </p:cNvSpPr>
            <p:nvPr/>
          </p:nvSpPr>
          <p:spPr bwMode="auto">
            <a:xfrm>
              <a:off x="465" y="1803"/>
              <a:ext cx="0" cy="79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40" name="Group 108">
            <a:extLst>
              <a:ext uri="{FF2B5EF4-FFF2-40B4-BE49-F238E27FC236}">
                <a16:creationId xmlns:a16="http://schemas.microsoft.com/office/drawing/2014/main" id="{E9975853-CA29-F64E-9978-90818E85074F}"/>
              </a:ext>
            </a:extLst>
          </p:cNvPr>
          <p:cNvGrpSpPr>
            <a:grpSpLocks/>
          </p:cNvGrpSpPr>
          <p:nvPr/>
        </p:nvGrpSpPr>
        <p:grpSpPr bwMode="auto">
          <a:xfrm>
            <a:off x="9268619" y="3099299"/>
            <a:ext cx="1119187" cy="1192212"/>
            <a:chOff x="4878" y="1422"/>
            <a:chExt cx="705" cy="751"/>
          </a:xfrm>
        </p:grpSpPr>
        <p:sp>
          <p:nvSpPr>
            <p:cNvPr id="241" name="Text Box 99">
              <a:extLst>
                <a:ext uri="{FF2B5EF4-FFF2-40B4-BE49-F238E27FC236}">
                  <a16:creationId xmlns:a16="http://schemas.microsoft.com/office/drawing/2014/main" id="{8F08BD14-4FFB-B243-AC1A-68FE85BE4E11}"/>
                </a:ext>
              </a:extLst>
            </p:cNvPr>
            <p:cNvSpPr txBox="1">
              <a:spLocks noChangeArrowheads="1"/>
            </p:cNvSpPr>
            <p:nvPr/>
          </p:nvSpPr>
          <p:spPr bwMode="auto">
            <a:xfrm>
              <a:off x="4878" y="1961"/>
              <a:ext cx="70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 RCVD</a:t>
              </a:r>
            </a:p>
          </p:txBody>
        </p:sp>
        <p:sp>
          <p:nvSpPr>
            <p:cNvPr id="242" name="Line 106">
              <a:extLst>
                <a:ext uri="{FF2B5EF4-FFF2-40B4-BE49-F238E27FC236}">
                  <a16:creationId xmlns:a16="http://schemas.microsoft.com/office/drawing/2014/main" id="{0D6BD76C-B84A-F940-AC88-70ACC69EC6F4}"/>
                </a:ext>
              </a:extLst>
            </p:cNvPr>
            <p:cNvSpPr>
              <a:spLocks noChangeShapeType="1"/>
            </p:cNvSpPr>
            <p:nvPr/>
          </p:nvSpPr>
          <p:spPr bwMode="auto">
            <a:xfrm>
              <a:off x="5339" y="1422"/>
              <a:ext cx="0" cy="56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Line 107">
            <a:extLst>
              <a:ext uri="{FF2B5EF4-FFF2-40B4-BE49-F238E27FC236}">
                <a16:creationId xmlns:a16="http://schemas.microsoft.com/office/drawing/2014/main" id="{28C3410E-FF26-2849-8647-5DA1E34B6C9E}"/>
              </a:ext>
            </a:extLst>
          </p:cNvPr>
          <p:cNvSpPr>
            <a:spLocks noChangeShapeType="1"/>
          </p:cNvSpPr>
          <p:nvPr/>
        </p:nvSpPr>
        <p:spPr bwMode="auto">
          <a:xfrm>
            <a:off x="9982994" y="4301036"/>
            <a:ext cx="0" cy="170497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Text Box 114">
            <a:extLst>
              <a:ext uri="{FF2B5EF4-FFF2-40B4-BE49-F238E27FC236}">
                <a16:creationId xmlns:a16="http://schemas.microsoft.com/office/drawing/2014/main" id="{A27DEC11-2958-674C-B587-49A38C649582}"/>
              </a:ext>
            </a:extLst>
          </p:cNvPr>
          <p:cNvSpPr txBox="1">
            <a:spLocks noChangeArrowheads="1"/>
          </p:cNvSpPr>
          <p:nvPr/>
        </p:nvSpPr>
        <p:spPr bwMode="auto">
          <a:xfrm>
            <a:off x="1395197" y="1675748"/>
            <a:ext cx="183903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C</a:t>
            </a:r>
            <a:r>
              <a:rPr kumimoji="0" lang="en-US" sz="2800" b="0" i="0" u="none" strike="noStrike" kern="0" cap="none" spc="0" normalizeH="0" baseline="0" noProof="0" dirty="0" err="1">
                <a:ln>
                  <a:noFill/>
                </a:ln>
                <a:solidFill>
                  <a:srgbClr val="000099"/>
                </a:solidFill>
                <a:effectLst/>
                <a:uLnTx/>
                <a:uFillTx/>
                <a:latin typeface="Calibri"/>
                <a:ea typeface="ＭＳ Ｐゴシック" charset="0"/>
                <a:cs typeface="+mn-cs"/>
              </a:rPr>
              <a:t>lient</a:t>
            </a: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6" name="Text Box 115">
            <a:extLst>
              <a:ext uri="{FF2B5EF4-FFF2-40B4-BE49-F238E27FC236}">
                <a16:creationId xmlns:a16="http://schemas.microsoft.com/office/drawing/2014/main" id="{052EAC19-09BF-FD44-ADF4-7A708D2CC77C}"/>
              </a:ext>
            </a:extLst>
          </p:cNvPr>
          <p:cNvSpPr txBox="1">
            <a:spLocks noChangeArrowheads="1"/>
          </p:cNvSpPr>
          <p:nvPr/>
        </p:nvSpPr>
        <p:spPr bwMode="auto">
          <a:xfrm>
            <a:off x="1807368" y="2389622"/>
            <a:ext cx="8429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sp>
        <p:nvSpPr>
          <p:cNvPr id="247" name="Text Box 116">
            <a:extLst>
              <a:ext uri="{FF2B5EF4-FFF2-40B4-BE49-F238E27FC236}">
                <a16:creationId xmlns:a16="http://schemas.microsoft.com/office/drawing/2014/main" id="{27C21C28-5638-8F4A-8A80-DBD146AD39D1}"/>
              </a:ext>
            </a:extLst>
          </p:cNvPr>
          <p:cNvSpPr txBox="1">
            <a:spLocks noChangeArrowheads="1"/>
          </p:cNvSpPr>
          <p:nvPr/>
        </p:nvSpPr>
        <p:spPr bwMode="auto">
          <a:xfrm>
            <a:off x="8905645" y="1081958"/>
            <a:ext cx="19304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S</a:t>
            </a:r>
            <a:r>
              <a:rPr kumimoji="0" lang="en-US" sz="2800" b="0" i="0" u="none" strike="noStrike" kern="0" cap="none" spc="0" normalizeH="0" baseline="0" noProof="0" dirty="0" err="1">
                <a:ln>
                  <a:noFill/>
                </a:ln>
                <a:solidFill>
                  <a:srgbClr val="000099"/>
                </a:solidFill>
                <a:effectLst/>
                <a:uLnTx/>
                <a:uFillTx/>
                <a:latin typeface="Calibri"/>
                <a:ea typeface="ＭＳ Ｐゴシック" charset="0"/>
                <a:cs typeface="+mn-cs"/>
              </a:rPr>
              <a:t>erver</a:t>
            </a: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8" name="Text Box 117">
            <a:extLst>
              <a:ext uri="{FF2B5EF4-FFF2-40B4-BE49-F238E27FC236}">
                <a16:creationId xmlns:a16="http://schemas.microsoft.com/office/drawing/2014/main" id="{2B920772-7698-6844-B114-A453A028C206}"/>
              </a:ext>
            </a:extLst>
          </p:cNvPr>
          <p:cNvSpPr txBox="1">
            <a:spLocks noChangeArrowheads="1"/>
          </p:cNvSpPr>
          <p:nvPr/>
        </p:nvSpPr>
        <p:spPr bwMode="auto">
          <a:xfrm>
            <a:off x="9511504" y="2632510"/>
            <a:ext cx="8429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grpSp>
        <p:nvGrpSpPr>
          <p:cNvPr id="249" name="Group 118">
            <a:extLst>
              <a:ext uri="{FF2B5EF4-FFF2-40B4-BE49-F238E27FC236}">
                <a16:creationId xmlns:a16="http://schemas.microsoft.com/office/drawing/2014/main" id="{EE14688C-F1C2-7F41-8726-D165159240FD}"/>
              </a:ext>
            </a:extLst>
          </p:cNvPr>
          <p:cNvGrpSpPr>
            <a:grpSpLocks/>
          </p:cNvGrpSpPr>
          <p:nvPr/>
        </p:nvGrpSpPr>
        <p:grpSpPr bwMode="auto">
          <a:xfrm>
            <a:off x="4464473" y="2492809"/>
            <a:ext cx="642937" cy="600075"/>
            <a:chOff x="-44" y="1473"/>
            <a:chExt cx="981" cy="1105"/>
          </a:xfrm>
        </p:grpSpPr>
        <p:pic>
          <p:nvPicPr>
            <p:cNvPr id="424" name="Picture 119" descr="desktop_computer_stylized_medium">
              <a:extLst>
                <a:ext uri="{FF2B5EF4-FFF2-40B4-BE49-F238E27FC236}">
                  <a16:creationId xmlns:a16="http://schemas.microsoft.com/office/drawing/2014/main" id="{1C11CA15-FEC8-A341-80F1-CFA1FA9F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a:extLst>
                <a:ext uri="{FF2B5EF4-FFF2-40B4-BE49-F238E27FC236}">
                  <a16:creationId xmlns:a16="http://schemas.microsoft.com/office/drawing/2014/main" id="{8CCBA09D-3C96-6544-9960-AA2F6CD2F41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0" name="Group 121">
            <a:extLst>
              <a:ext uri="{FF2B5EF4-FFF2-40B4-BE49-F238E27FC236}">
                <a16:creationId xmlns:a16="http://schemas.microsoft.com/office/drawing/2014/main" id="{DC61BD1A-A71F-CF4B-B53E-5ECC0609FEB5}"/>
              </a:ext>
            </a:extLst>
          </p:cNvPr>
          <p:cNvGrpSpPr>
            <a:grpSpLocks/>
          </p:cNvGrpSpPr>
          <p:nvPr/>
        </p:nvGrpSpPr>
        <p:grpSpPr bwMode="auto">
          <a:xfrm>
            <a:off x="7221809" y="2580121"/>
            <a:ext cx="336550" cy="512763"/>
            <a:chOff x="4140" y="429"/>
            <a:chExt cx="1425" cy="2396"/>
          </a:xfrm>
        </p:grpSpPr>
        <p:sp>
          <p:nvSpPr>
            <p:cNvPr id="251" name="Freeform 122">
              <a:extLst>
                <a:ext uri="{FF2B5EF4-FFF2-40B4-BE49-F238E27FC236}">
                  <a16:creationId xmlns:a16="http://schemas.microsoft.com/office/drawing/2014/main" id="{0CD95998-3FB2-FF44-94A2-CC491B71334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Rectangle 123">
              <a:extLst>
                <a:ext uri="{FF2B5EF4-FFF2-40B4-BE49-F238E27FC236}">
                  <a16:creationId xmlns:a16="http://schemas.microsoft.com/office/drawing/2014/main" id="{BF76EB82-B4E1-B149-BE06-EFCD582E8676}"/>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Freeform 124">
              <a:extLst>
                <a:ext uri="{FF2B5EF4-FFF2-40B4-BE49-F238E27FC236}">
                  <a16:creationId xmlns:a16="http://schemas.microsoft.com/office/drawing/2014/main" id="{338FE797-056A-6E48-9B03-4B0253D638F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125">
              <a:extLst>
                <a:ext uri="{FF2B5EF4-FFF2-40B4-BE49-F238E27FC236}">
                  <a16:creationId xmlns:a16="http://schemas.microsoft.com/office/drawing/2014/main" id="{8D12AA45-CFED-084A-B74C-A299F814071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Rectangle 126">
              <a:extLst>
                <a:ext uri="{FF2B5EF4-FFF2-40B4-BE49-F238E27FC236}">
                  <a16:creationId xmlns:a16="http://schemas.microsoft.com/office/drawing/2014/main" id="{56E176FE-7110-C043-AC64-4C5F3D2E47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6" name="Group 127">
              <a:extLst>
                <a:ext uri="{FF2B5EF4-FFF2-40B4-BE49-F238E27FC236}">
                  <a16:creationId xmlns:a16="http://schemas.microsoft.com/office/drawing/2014/main" id="{A3707B54-2470-3A4A-B09A-A776F4E8539D}"/>
                </a:ext>
              </a:extLst>
            </p:cNvPr>
            <p:cNvGrpSpPr>
              <a:grpSpLocks/>
            </p:cNvGrpSpPr>
            <p:nvPr/>
          </p:nvGrpSpPr>
          <p:grpSpPr bwMode="auto">
            <a:xfrm>
              <a:off x="4749" y="668"/>
              <a:ext cx="581" cy="145"/>
              <a:chOff x="614" y="2568"/>
              <a:chExt cx="725" cy="139"/>
            </a:xfrm>
          </p:grpSpPr>
          <p:sp>
            <p:nvSpPr>
              <p:cNvPr id="422" name="AutoShape 128">
                <a:extLst>
                  <a:ext uri="{FF2B5EF4-FFF2-40B4-BE49-F238E27FC236}">
                    <a16:creationId xmlns:a16="http://schemas.microsoft.com/office/drawing/2014/main" id="{C32686E6-B534-4B48-85B4-322123C24741}"/>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3" name="AutoShape 129">
                <a:extLst>
                  <a:ext uri="{FF2B5EF4-FFF2-40B4-BE49-F238E27FC236}">
                    <a16:creationId xmlns:a16="http://schemas.microsoft.com/office/drawing/2014/main" id="{5846C4C5-19DD-E040-A465-B55F5E21A75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7" name="Rectangle 130">
              <a:extLst>
                <a:ext uri="{FF2B5EF4-FFF2-40B4-BE49-F238E27FC236}">
                  <a16:creationId xmlns:a16="http://schemas.microsoft.com/office/drawing/2014/main" id="{E24E2E97-8AA8-D94D-B792-C58D1DB2D334}"/>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8" name="Group 131">
              <a:extLst>
                <a:ext uri="{FF2B5EF4-FFF2-40B4-BE49-F238E27FC236}">
                  <a16:creationId xmlns:a16="http://schemas.microsoft.com/office/drawing/2014/main" id="{01958DE7-9158-5C4A-975E-7090A73BD88C}"/>
                </a:ext>
              </a:extLst>
            </p:cNvPr>
            <p:cNvGrpSpPr>
              <a:grpSpLocks/>
            </p:cNvGrpSpPr>
            <p:nvPr/>
          </p:nvGrpSpPr>
          <p:grpSpPr bwMode="auto">
            <a:xfrm>
              <a:off x="4747" y="994"/>
              <a:ext cx="581" cy="134"/>
              <a:chOff x="614" y="2568"/>
              <a:chExt cx="725" cy="139"/>
            </a:xfrm>
          </p:grpSpPr>
          <p:sp>
            <p:nvSpPr>
              <p:cNvPr id="420" name="AutoShape 132">
                <a:extLst>
                  <a:ext uri="{FF2B5EF4-FFF2-40B4-BE49-F238E27FC236}">
                    <a16:creationId xmlns:a16="http://schemas.microsoft.com/office/drawing/2014/main" id="{0097250A-579E-714A-BB43-1775F7C45B3C}"/>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1" name="AutoShape 133">
                <a:extLst>
                  <a:ext uri="{FF2B5EF4-FFF2-40B4-BE49-F238E27FC236}">
                    <a16:creationId xmlns:a16="http://schemas.microsoft.com/office/drawing/2014/main" id="{011ECBC9-4E9D-9949-BBD3-4E72A731A81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9" name="Rectangle 134">
              <a:extLst>
                <a:ext uri="{FF2B5EF4-FFF2-40B4-BE49-F238E27FC236}">
                  <a16:creationId xmlns:a16="http://schemas.microsoft.com/office/drawing/2014/main" id="{52385C15-71CF-0646-85DA-481C87C2251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135">
              <a:extLst>
                <a:ext uri="{FF2B5EF4-FFF2-40B4-BE49-F238E27FC236}">
                  <a16:creationId xmlns:a16="http://schemas.microsoft.com/office/drawing/2014/main" id="{E9AFAD7D-A0FD-3344-8D9C-D21DB7BED2D3}"/>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1" name="Group 136">
              <a:extLst>
                <a:ext uri="{FF2B5EF4-FFF2-40B4-BE49-F238E27FC236}">
                  <a16:creationId xmlns:a16="http://schemas.microsoft.com/office/drawing/2014/main" id="{36701E94-39B0-BB4E-B8F9-B11ED62531B0}"/>
                </a:ext>
              </a:extLst>
            </p:cNvPr>
            <p:cNvGrpSpPr>
              <a:grpSpLocks/>
            </p:cNvGrpSpPr>
            <p:nvPr/>
          </p:nvGrpSpPr>
          <p:grpSpPr bwMode="auto">
            <a:xfrm>
              <a:off x="4735" y="1627"/>
              <a:ext cx="582" cy="151"/>
              <a:chOff x="614" y="2568"/>
              <a:chExt cx="725" cy="139"/>
            </a:xfrm>
          </p:grpSpPr>
          <p:sp>
            <p:nvSpPr>
              <p:cNvPr id="277" name="AutoShape 137">
                <a:extLst>
                  <a:ext uri="{FF2B5EF4-FFF2-40B4-BE49-F238E27FC236}">
                    <a16:creationId xmlns:a16="http://schemas.microsoft.com/office/drawing/2014/main" id="{2535A487-3992-6B4F-9D85-E297BC39036D}"/>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9" name="AutoShape 138">
                <a:extLst>
                  <a:ext uri="{FF2B5EF4-FFF2-40B4-BE49-F238E27FC236}">
                    <a16:creationId xmlns:a16="http://schemas.microsoft.com/office/drawing/2014/main" id="{C55E1D44-7480-0442-A9DA-330FF7250538}"/>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2" name="Freeform 139">
              <a:extLst>
                <a:ext uri="{FF2B5EF4-FFF2-40B4-BE49-F238E27FC236}">
                  <a16:creationId xmlns:a16="http://schemas.microsoft.com/office/drawing/2014/main" id="{56DA20E3-D49F-444E-8D21-F715762F02D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3" name="Group 140">
              <a:extLst>
                <a:ext uri="{FF2B5EF4-FFF2-40B4-BE49-F238E27FC236}">
                  <a16:creationId xmlns:a16="http://schemas.microsoft.com/office/drawing/2014/main" id="{350DC23D-91BA-0F49-A121-0BB6DA6FFB97}"/>
                </a:ext>
              </a:extLst>
            </p:cNvPr>
            <p:cNvGrpSpPr>
              <a:grpSpLocks/>
            </p:cNvGrpSpPr>
            <p:nvPr/>
          </p:nvGrpSpPr>
          <p:grpSpPr bwMode="auto">
            <a:xfrm>
              <a:off x="4739" y="1327"/>
              <a:ext cx="582" cy="139"/>
              <a:chOff x="614" y="2568"/>
              <a:chExt cx="725" cy="139"/>
            </a:xfrm>
          </p:grpSpPr>
          <p:sp>
            <p:nvSpPr>
              <p:cNvPr id="275" name="AutoShape 141">
                <a:extLst>
                  <a:ext uri="{FF2B5EF4-FFF2-40B4-BE49-F238E27FC236}">
                    <a16:creationId xmlns:a16="http://schemas.microsoft.com/office/drawing/2014/main" id="{B6F4CD24-7945-E141-8AE5-B72F07D79D0A}"/>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AutoShape 142">
                <a:extLst>
                  <a:ext uri="{FF2B5EF4-FFF2-40B4-BE49-F238E27FC236}">
                    <a16:creationId xmlns:a16="http://schemas.microsoft.com/office/drawing/2014/main" id="{A13F2C2E-8E50-C242-BBFA-276B4503978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4" name="Rectangle 143">
              <a:extLst>
                <a:ext uri="{FF2B5EF4-FFF2-40B4-BE49-F238E27FC236}">
                  <a16:creationId xmlns:a16="http://schemas.microsoft.com/office/drawing/2014/main" id="{C95C6BF7-C7DF-FB4E-BCA1-1C5F3CF4748B}"/>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Freeform 144">
              <a:extLst>
                <a:ext uri="{FF2B5EF4-FFF2-40B4-BE49-F238E27FC236}">
                  <a16:creationId xmlns:a16="http://schemas.microsoft.com/office/drawing/2014/main" id="{E716E123-C485-CC44-A743-C9D7E94AF6B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145">
              <a:extLst>
                <a:ext uri="{FF2B5EF4-FFF2-40B4-BE49-F238E27FC236}">
                  <a16:creationId xmlns:a16="http://schemas.microsoft.com/office/drawing/2014/main" id="{8B36D081-D3B9-D34B-91B2-079B05D0914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7" name="Oval 146">
              <a:extLst>
                <a:ext uri="{FF2B5EF4-FFF2-40B4-BE49-F238E27FC236}">
                  <a16:creationId xmlns:a16="http://schemas.microsoft.com/office/drawing/2014/main" id="{B32C0505-6B5E-5B45-9C22-ABAD0452C43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8" name="Freeform 147">
              <a:extLst>
                <a:ext uri="{FF2B5EF4-FFF2-40B4-BE49-F238E27FC236}">
                  <a16:creationId xmlns:a16="http://schemas.microsoft.com/office/drawing/2014/main" id="{30177E53-587A-9B45-9ECD-611B7CEB1E04}"/>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9" name="AutoShape 148">
              <a:extLst>
                <a:ext uri="{FF2B5EF4-FFF2-40B4-BE49-F238E27FC236}">
                  <a16:creationId xmlns:a16="http://schemas.microsoft.com/office/drawing/2014/main" id="{0DA2D2A9-124E-EB41-86B5-909A794DF76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0" name="AutoShape 149">
              <a:extLst>
                <a:ext uri="{FF2B5EF4-FFF2-40B4-BE49-F238E27FC236}">
                  <a16:creationId xmlns:a16="http://schemas.microsoft.com/office/drawing/2014/main" id="{CA5FFC73-D7D9-D240-94B8-900F51AC0C7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1" name="Oval 150">
              <a:extLst>
                <a:ext uri="{FF2B5EF4-FFF2-40B4-BE49-F238E27FC236}">
                  <a16:creationId xmlns:a16="http://schemas.microsoft.com/office/drawing/2014/main" id="{EFC35150-3347-7042-80EB-A8781A36125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2" name="Oval 151">
              <a:extLst>
                <a:ext uri="{FF2B5EF4-FFF2-40B4-BE49-F238E27FC236}">
                  <a16:creationId xmlns:a16="http://schemas.microsoft.com/office/drawing/2014/main" id="{EA2EA724-2820-AE47-8D84-09E997A6DDAA}"/>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3" name="Oval 152">
              <a:extLst>
                <a:ext uri="{FF2B5EF4-FFF2-40B4-BE49-F238E27FC236}">
                  <a16:creationId xmlns:a16="http://schemas.microsoft.com/office/drawing/2014/main" id="{27B270D9-EE2B-924F-8F2A-27B9EB6ABE9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153">
              <a:extLst>
                <a:ext uri="{FF2B5EF4-FFF2-40B4-BE49-F238E27FC236}">
                  <a16:creationId xmlns:a16="http://schemas.microsoft.com/office/drawing/2014/main" id="{689F1C5E-1D85-0243-9E5E-0ABE340F97D1}"/>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Text Box 13">
            <a:extLst>
              <a:ext uri="{FF2B5EF4-FFF2-40B4-BE49-F238E27FC236}">
                <a16:creationId xmlns:a16="http://schemas.microsoft.com/office/drawing/2014/main" id="{5C657586-8C26-7645-A308-A162DA1C735B}"/>
              </a:ext>
            </a:extLst>
          </p:cNvPr>
          <p:cNvSpPr txBox="1">
            <a:spLocks noChangeArrowheads="1"/>
          </p:cNvSpPr>
          <p:nvPr/>
        </p:nvSpPr>
        <p:spPr bwMode="auto">
          <a:xfrm>
            <a:off x="374662" y="2181018"/>
            <a:ext cx="4209864" cy="2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 SOCK_STREAM)</a:t>
            </a:r>
          </a:p>
        </p:txBody>
      </p:sp>
      <p:sp>
        <p:nvSpPr>
          <p:cNvPr id="75" name="Text Box 5">
            <a:extLst>
              <a:ext uri="{FF2B5EF4-FFF2-40B4-BE49-F238E27FC236}">
                <a16:creationId xmlns:a16="http://schemas.microsoft.com/office/drawing/2014/main" id="{1D57F3DF-BFA3-284D-8B9A-ADD3873D3BB3}"/>
              </a:ext>
            </a:extLst>
          </p:cNvPr>
          <p:cNvSpPr txBox="1">
            <a:spLocks noChangeArrowheads="1"/>
          </p:cNvSpPr>
          <p:nvPr/>
        </p:nvSpPr>
        <p:spPr bwMode="auto">
          <a:xfrm>
            <a:off x="7821898" y="1651172"/>
            <a:ext cx="446147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serverSocket.bind</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serverSocket.listen</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connectionSocket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addr</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serverSocket.accept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7" name="Text Box 13">
            <a:extLst>
              <a:ext uri="{FF2B5EF4-FFF2-40B4-BE49-F238E27FC236}">
                <a16:creationId xmlns:a16="http://schemas.microsoft.com/office/drawing/2014/main" id="{85BB3488-0F19-2446-9F3D-0FF3F2E5F4DB}"/>
              </a:ext>
            </a:extLst>
          </p:cNvPr>
          <p:cNvSpPr txBox="1">
            <a:spLocks noChangeArrowheads="1"/>
          </p:cNvSpPr>
          <p:nvPr/>
        </p:nvSpPr>
        <p:spPr bwMode="auto">
          <a:xfrm>
            <a:off x="276543" y="2694832"/>
            <a:ext cx="4433244"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clientSocket.connect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serverName,serverPort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p:txBody>
      </p:sp>
    </p:spTree>
    <p:extLst>
      <p:ext uri="{BB962C8B-B14F-4D97-AF65-F5344CB8AC3E}">
        <p14:creationId xmlns:p14="http://schemas.microsoft.com/office/powerpoint/2010/main" val="29006703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A human 3-way handshake protocol</a:t>
            </a:r>
            <a:endParaRPr lang="en-US" sz="4400" b="0" dirty="0"/>
          </a:p>
        </p:txBody>
      </p:sp>
      <p:pic>
        <p:nvPicPr>
          <p:cNvPr id="4" name="Picture 3" descr="A pile of snow&#10;&#10;Description automatically generated">
            <a:extLst>
              <a:ext uri="{FF2B5EF4-FFF2-40B4-BE49-F238E27FC236}">
                <a16:creationId xmlns:a16="http://schemas.microsoft.com/office/drawing/2014/main" id="{E63D2048-06F6-874E-A18A-05CFDA61C6A2}"/>
              </a:ext>
            </a:extLst>
          </p:cNvPr>
          <p:cNvPicPr>
            <a:picLocks noChangeAspect="1"/>
          </p:cNvPicPr>
          <p:nvPr/>
        </p:nvPicPr>
        <p:blipFill>
          <a:blip r:embed="rId3"/>
          <a:stretch>
            <a:fillRect/>
          </a:stretch>
        </p:blipFill>
        <p:spPr>
          <a:xfrm>
            <a:off x="1750251" y="1530219"/>
            <a:ext cx="8358252" cy="5472528"/>
          </a:xfrm>
          <a:prstGeom prst="rect">
            <a:avLst/>
          </a:prstGeom>
        </p:spPr>
      </p:pic>
      <p:grpSp>
        <p:nvGrpSpPr>
          <p:cNvPr id="9" name="Group 8">
            <a:extLst>
              <a:ext uri="{FF2B5EF4-FFF2-40B4-BE49-F238E27FC236}">
                <a16:creationId xmlns:a16="http://schemas.microsoft.com/office/drawing/2014/main" id="{3F1282CE-CF66-EE4E-B4A8-587BD1E81F39}"/>
              </a:ext>
            </a:extLst>
          </p:cNvPr>
          <p:cNvGrpSpPr/>
          <p:nvPr/>
        </p:nvGrpSpPr>
        <p:grpSpPr>
          <a:xfrm>
            <a:off x="6538586" y="2065751"/>
            <a:ext cx="1730667" cy="612648"/>
            <a:chOff x="6538586" y="2065751"/>
            <a:chExt cx="1730667" cy="612648"/>
          </a:xfrm>
        </p:grpSpPr>
        <p:sp>
          <p:nvSpPr>
            <p:cNvPr id="5" name="Rounded Rectangular Callout 4">
              <a:extLst>
                <a:ext uri="{FF2B5EF4-FFF2-40B4-BE49-F238E27FC236}">
                  <a16:creationId xmlns:a16="http://schemas.microsoft.com/office/drawing/2014/main" id="{3CAF74F1-7DAE-DA49-A56B-F6F58EAC0B3D}"/>
                </a:ext>
              </a:extLst>
            </p:cNvPr>
            <p:cNvSpPr/>
            <p:nvPr/>
          </p:nvSpPr>
          <p:spPr>
            <a:xfrm>
              <a:off x="6551111" y="2065751"/>
              <a:ext cx="1672748" cy="612648"/>
            </a:xfrm>
            <a:prstGeom prst="wedgeRoundRectCallout">
              <a:avLst>
                <a:gd name="adj1" fmla="val 54830"/>
                <a:gd name="adj2" fmla="val 42931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1EBBA823-6C58-6A44-A2FF-F652E9B2671F}"/>
                </a:ext>
              </a:extLst>
            </p:cNvPr>
            <p:cNvSpPr txBox="1"/>
            <p:nvPr/>
          </p:nvSpPr>
          <p:spPr>
            <a:xfrm>
              <a:off x="6538586" y="2153433"/>
              <a:ext cx="17306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 On belay?</a:t>
              </a:r>
            </a:p>
          </p:txBody>
        </p:sp>
      </p:grpSp>
      <p:sp>
        <p:nvSpPr>
          <p:cNvPr id="7" name="Rectangle 6">
            <a:extLst>
              <a:ext uri="{FF2B5EF4-FFF2-40B4-BE49-F238E27FC236}">
                <a16:creationId xmlns:a16="http://schemas.microsoft.com/office/drawing/2014/main" id="{CB827F8F-A1CF-B74C-ACC4-ECEAAE61D0B0}"/>
              </a:ext>
            </a:extLst>
          </p:cNvPr>
          <p:cNvSpPr/>
          <p:nvPr/>
        </p:nvSpPr>
        <p:spPr>
          <a:xfrm>
            <a:off x="1640908" y="5812076"/>
            <a:ext cx="10459233" cy="127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305210F9-A841-2C44-B9F0-E355CF305198}"/>
              </a:ext>
            </a:extLst>
          </p:cNvPr>
          <p:cNvGrpSpPr/>
          <p:nvPr/>
        </p:nvGrpSpPr>
        <p:grpSpPr>
          <a:xfrm>
            <a:off x="5814165" y="3280776"/>
            <a:ext cx="1672748" cy="612648"/>
            <a:chOff x="5814165" y="3280776"/>
            <a:chExt cx="1672748" cy="612648"/>
          </a:xfrm>
        </p:grpSpPr>
        <p:sp>
          <p:nvSpPr>
            <p:cNvPr id="78" name="Rounded Rectangular Callout 77">
              <a:extLst>
                <a:ext uri="{FF2B5EF4-FFF2-40B4-BE49-F238E27FC236}">
                  <a16:creationId xmlns:a16="http://schemas.microsoft.com/office/drawing/2014/main" id="{C4B444F3-2C14-474E-8B61-1E282DE03385}"/>
                </a:ext>
              </a:extLst>
            </p:cNvPr>
            <p:cNvSpPr/>
            <p:nvPr/>
          </p:nvSpPr>
          <p:spPr>
            <a:xfrm>
              <a:off x="5814165" y="3280776"/>
              <a:ext cx="1672748" cy="612648"/>
            </a:xfrm>
            <a:prstGeom prst="wedgeRoundRectCallout">
              <a:avLst>
                <a:gd name="adj1" fmla="val -120395"/>
                <a:gd name="adj2" fmla="val -12067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7B59616D-98BC-2340-969B-E8EFA3D4DA5A}"/>
                </a:ext>
              </a:extLst>
            </p:cNvPr>
            <p:cNvSpPr txBox="1"/>
            <p:nvPr/>
          </p:nvSpPr>
          <p:spPr>
            <a:xfrm>
              <a:off x="5826690" y="3332968"/>
              <a:ext cx="16280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 Belay on.</a:t>
              </a:r>
            </a:p>
          </p:txBody>
        </p:sp>
      </p:grpSp>
      <p:grpSp>
        <p:nvGrpSpPr>
          <p:cNvPr id="11" name="Group 10">
            <a:extLst>
              <a:ext uri="{FF2B5EF4-FFF2-40B4-BE49-F238E27FC236}">
                <a16:creationId xmlns:a16="http://schemas.microsoft.com/office/drawing/2014/main" id="{E943AF12-B0EB-4F44-91E7-681492934EEA}"/>
              </a:ext>
            </a:extLst>
          </p:cNvPr>
          <p:cNvGrpSpPr/>
          <p:nvPr/>
        </p:nvGrpSpPr>
        <p:grpSpPr>
          <a:xfrm>
            <a:off x="8321457" y="3646119"/>
            <a:ext cx="1695712" cy="612648"/>
            <a:chOff x="8321457" y="3646119"/>
            <a:chExt cx="1695712" cy="612648"/>
          </a:xfrm>
        </p:grpSpPr>
        <p:sp>
          <p:nvSpPr>
            <p:cNvPr id="80" name="Rounded Rectangular Callout 79">
              <a:extLst>
                <a:ext uri="{FF2B5EF4-FFF2-40B4-BE49-F238E27FC236}">
                  <a16:creationId xmlns:a16="http://schemas.microsoft.com/office/drawing/2014/main" id="{8B23EB90-C1E0-D44A-8B27-62175510872C}"/>
                </a:ext>
              </a:extLst>
            </p:cNvPr>
            <p:cNvSpPr/>
            <p:nvPr/>
          </p:nvSpPr>
          <p:spPr>
            <a:xfrm>
              <a:off x="8344421" y="3646119"/>
              <a:ext cx="1672748" cy="612648"/>
            </a:xfrm>
            <a:prstGeom prst="wedgeRoundRectCallout">
              <a:avLst>
                <a:gd name="adj1" fmla="val -44764"/>
                <a:gd name="adj2" fmla="val 16965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35F183B7-733D-694A-B964-309D0B0097B1}"/>
                </a:ext>
              </a:extLst>
            </p:cNvPr>
            <p:cNvSpPr txBox="1"/>
            <p:nvPr/>
          </p:nvSpPr>
          <p:spPr>
            <a:xfrm>
              <a:off x="8321457" y="3710836"/>
              <a:ext cx="16514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3. Climbing.</a:t>
              </a:r>
            </a:p>
          </p:txBody>
        </p:sp>
      </p:grpSp>
    </p:spTree>
    <p:extLst>
      <p:ext uri="{BB962C8B-B14F-4D97-AF65-F5344CB8AC3E}">
        <p14:creationId xmlns:p14="http://schemas.microsoft.com/office/powerpoint/2010/main" val="35571612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Closing a TCP connection</a:t>
            </a:r>
            <a:endParaRPr lang="en-US" sz="4400" b="0" dirty="0"/>
          </a:p>
        </p:txBody>
      </p:sp>
      <p:sp>
        <p:nvSpPr>
          <p:cNvPr id="47" name="Rectangle 47">
            <a:extLst>
              <a:ext uri="{FF2B5EF4-FFF2-40B4-BE49-F238E27FC236}">
                <a16:creationId xmlns:a16="http://schemas.microsoft.com/office/drawing/2014/main" id="{B20BADCC-1032-9A48-BC43-B4E1275E4EDF}"/>
              </a:ext>
            </a:extLst>
          </p:cNvPr>
          <p:cNvSpPr txBox="1">
            <a:spLocks noChangeArrowheads="1"/>
          </p:cNvSpPr>
          <p:nvPr/>
        </p:nvSpPr>
        <p:spPr>
          <a:xfrm>
            <a:off x="798690" y="1441263"/>
            <a:ext cx="9698318" cy="41862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 server each close their side of connection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 TCP segment with FIN bit = 1</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respond to received FIN with ACK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receiving FIN, ACK can be combined with own FIN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simultaneous FIN exchanges can be handled</a:t>
            </a:r>
          </a:p>
        </p:txBody>
      </p:sp>
    </p:spTree>
    <p:extLst>
      <p:ext uri="{BB962C8B-B14F-4D97-AF65-F5344CB8AC3E}">
        <p14:creationId xmlns:p14="http://schemas.microsoft.com/office/powerpoint/2010/main" val="169786185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80529" y="650420"/>
            <a:ext cx="6551791" cy="1116709"/>
          </a:xfrm>
        </p:spPr>
        <p:txBody>
          <a:bodyPr>
            <a:normAutofit/>
          </a:bodyPr>
          <a:lstStyle/>
          <a:p>
            <a:r>
              <a:rPr lang="en-US" altLang="en-US" sz="6000" dirty="0">
                <a:cs typeface="Calibri" panose="020F0502020204030204" pitchFamily="34" charset="0"/>
              </a:rPr>
              <a:t>Transport Layer</a:t>
            </a:r>
            <a:endParaRPr lang="en-US" sz="60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0430" y="1783836"/>
            <a:ext cx="7372469" cy="4173132"/>
          </a:xfrm>
        </p:spPr>
        <p:txBody>
          <a:bodyPr>
            <a:normAutofit/>
          </a:bodyPr>
          <a:lstStyle/>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dirty="0">
                <a:solidFill>
                  <a:schemeClr val="bg1">
                    <a:lumMod val="75000"/>
                  </a:schemeClr>
                </a:solidFill>
                <a:cs typeface="Calibri" panose="020F0502020204030204" pitchFamily="34" charset="0"/>
              </a:rPr>
              <a:t>Principles of reliable data transfer </a:t>
            </a:r>
          </a:p>
          <a:p>
            <a:pPr marL="403225" indent="-285750">
              <a:spcBef>
                <a:spcPts val="800"/>
              </a:spcBef>
              <a:buClr>
                <a:srgbClr val="0013A3"/>
              </a:buClr>
            </a:pPr>
            <a:r>
              <a:rPr lang="en-US" sz="3200" dirty="0"/>
              <a:t>Connection-oriented transport: TCP </a:t>
            </a:r>
          </a:p>
          <a:p>
            <a:pPr marL="403225" indent="-285750">
              <a:spcBef>
                <a:spcPts val="800"/>
              </a:spcBef>
              <a:buClr>
                <a:schemeClr val="bg1">
                  <a:lumMod val="75000"/>
                </a:schemeClr>
              </a:buClr>
            </a:pPr>
            <a:r>
              <a:rPr lang="en-US" dirty="0">
                <a:solidFill>
                  <a:schemeClr val="bg1">
                    <a:lumMod val="75000"/>
                  </a:schemeClr>
                </a:solidFill>
              </a:rPr>
              <a:t>Principles of congestion control</a:t>
            </a:r>
          </a:p>
          <a:p>
            <a:pPr marL="403225" indent="-285750">
              <a:spcBef>
                <a:spcPts val="800"/>
              </a:spcBef>
              <a:buClr>
                <a:schemeClr val="bg1">
                  <a:lumMod val="75000"/>
                </a:schemeClr>
              </a:buClr>
            </a:pPr>
            <a:r>
              <a:rPr lang="en-US" dirty="0">
                <a:solidFill>
                  <a:schemeClr val="bg1">
                    <a:lumMod val="75000"/>
                  </a:schemeClr>
                </a:solidFill>
              </a:rPr>
              <a:t>TCP congestion control </a:t>
            </a:r>
          </a:p>
          <a:p>
            <a:pPr marL="403225" indent="-285750">
              <a:spcBef>
                <a:spcPts val="800"/>
              </a:spcBef>
              <a:buClr>
                <a:schemeClr val="bg1">
                  <a:lumMod val="75000"/>
                </a:schemeClr>
              </a:buClr>
            </a:pPr>
            <a:r>
              <a:rPr lang="en-US" dirty="0">
                <a:solidFill>
                  <a:schemeClr val="bg1">
                    <a:lumMod val="75000"/>
                  </a:schemeClr>
                </a:solidFill>
              </a:rPr>
              <a:t>Evolution of transport-layer functionality</a:t>
            </a:r>
          </a:p>
          <a:p>
            <a:pPr eaLnBrk="1" hangingPunct="1">
              <a:buClr>
                <a:srgbClr val="0013A3"/>
              </a:buClr>
              <a:buFont typeface="Wingdings" panose="05000000000000000000" pitchFamily="2" charset="2"/>
              <a:buNone/>
            </a:pPr>
            <a:endParaRPr lang="en-US" altLang="en-US" sz="2400" dirty="0"/>
          </a:p>
        </p:txBody>
      </p:sp>
      <p:grpSp>
        <p:nvGrpSpPr>
          <p:cNvPr id="3" name="Group 2">
            <a:extLst>
              <a:ext uri="{FF2B5EF4-FFF2-40B4-BE49-F238E27FC236}">
                <a16:creationId xmlns:a16="http://schemas.microsoft.com/office/drawing/2014/main" id="{E5966BCE-E1AB-7A42-B864-7745FF725900}"/>
              </a:ext>
            </a:extLst>
          </p:cNvPr>
          <p:cNvGrpSpPr/>
          <p:nvPr/>
        </p:nvGrpSpPr>
        <p:grpSpPr>
          <a:xfrm>
            <a:off x="7421880" y="792480"/>
            <a:ext cx="4399280" cy="3866277"/>
            <a:chOff x="7421880" y="792480"/>
            <a:chExt cx="4399280" cy="3866277"/>
          </a:xfrm>
        </p:grpSpPr>
        <p:pic>
          <p:nvPicPr>
            <p:cNvPr id="1026" name="Picture 2" descr="University of Massachusetts Amherst - Wikipedia">
              <a:extLst>
                <a:ext uri="{FF2B5EF4-FFF2-40B4-BE49-F238E27FC236}">
                  <a16:creationId xmlns:a16="http://schemas.microsoft.com/office/drawing/2014/main" id="{EA65677E-34B6-934A-BD3F-AAD350437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440" y="2125980"/>
              <a:ext cx="848360" cy="8483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8EB14B-C9ED-0847-B970-A5202AF4CE20}"/>
                </a:ext>
              </a:extLst>
            </p:cNvPr>
            <p:cNvSpPr txBox="1"/>
            <p:nvPr/>
          </p:nvSpPr>
          <p:spPr>
            <a:xfrm>
              <a:off x="7421880" y="792480"/>
              <a:ext cx="4399280"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COMPSCI 453 </a:t>
              </a:r>
              <a:r>
                <a:rPr kumimoji="0" lang="en-US" sz="2800" b="0" i="0" u="none" strike="noStrike" kern="1200" cap="none" spc="0" normalizeH="0" baseline="0" noProof="0" dirty="0">
                  <a:ln>
                    <a:noFill/>
                  </a:ln>
                  <a:solidFill>
                    <a:srgbClr val="0013A3"/>
                  </a:solidFill>
                  <a:effectLst/>
                  <a:uLnTx/>
                  <a:uFillTx/>
                  <a:latin typeface="Calibri"/>
                  <a:ea typeface="+mn-ea"/>
                  <a:cs typeface="+mn-cs"/>
                </a:rPr>
                <a:t>Computer Networks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Professor Jim Kurose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College of Information and Computer Sciences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University of Massachusetts </a:t>
              </a:r>
            </a:p>
          </p:txBody>
        </p:sp>
        <p:grpSp>
          <p:nvGrpSpPr>
            <p:cNvPr id="14" name="Group 13">
              <a:extLst>
                <a:ext uri="{FF2B5EF4-FFF2-40B4-BE49-F238E27FC236}">
                  <a16:creationId xmlns:a16="http://schemas.microsoft.com/office/drawing/2014/main" id="{FC6E2ED4-232F-CF49-92D4-D59F2E8D1361}"/>
                </a:ext>
              </a:extLst>
            </p:cNvPr>
            <p:cNvGrpSpPr/>
            <p:nvPr/>
          </p:nvGrpSpPr>
          <p:grpSpPr>
            <a:xfrm>
              <a:off x="7884160" y="3304540"/>
              <a:ext cx="3857707" cy="1354217"/>
              <a:chOff x="7904480" y="4206240"/>
              <a:chExt cx="3857707" cy="1354217"/>
            </a:xfrm>
          </p:grpSpPr>
          <p:pic>
            <p:nvPicPr>
              <p:cNvPr id="6" name="Picture 5" descr="Kurose_CVR_REV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8020" y="4246880"/>
                <a:ext cx="934167" cy="1224438"/>
              </a:xfrm>
              <a:prstGeom prst="rect">
                <a:avLst/>
              </a:prstGeom>
            </p:spPr>
          </p:pic>
          <p:sp>
            <p:nvSpPr>
              <p:cNvPr id="13" name="TextBox 12">
                <a:extLst>
                  <a:ext uri="{FF2B5EF4-FFF2-40B4-BE49-F238E27FC236}">
                    <a16:creationId xmlns:a16="http://schemas.microsoft.com/office/drawing/2014/main" id="{7BB5C915-B56D-DF41-B49F-F01D9828071E}"/>
                  </a:ext>
                </a:extLst>
              </p:cNvPr>
              <p:cNvSpPr txBox="1"/>
              <p:nvPr/>
            </p:nvSpPr>
            <p:spPr>
              <a:xfrm>
                <a:off x="7904480" y="4206240"/>
                <a:ext cx="2885440" cy="135421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Class textbook: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Computer Networking: A Top-Down Approach </a:t>
                </a:r>
                <a:r>
                  <a:rPr kumimoji="0" lang="en-US" sz="1400" b="0" i="1" u="none" strike="noStrike" kern="1200" cap="none" spc="0" normalizeH="0" baseline="0" noProof="0" dirty="0">
                    <a:ln>
                      <a:noFill/>
                    </a:ln>
                    <a:solidFill>
                      <a:prstClr val="black"/>
                    </a:solidFill>
                    <a:effectLst/>
                    <a:uLnTx/>
                    <a:uFillTx/>
                    <a:latin typeface="Calibri"/>
                    <a:ea typeface="+mn-ea"/>
                    <a:cs typeface="+mn-cs"/>
                  </a:rPr>
                  <a:t>(8</a:t>
                </a:r>
                <a:r>
                  <a:rPr kumimoji="0" lang="en-US" sz="1400" b="0" i="1" u="none" strike="noStrike" kern="1200" cap="none" spc="0" normalizeH="0" baseline="30000" noProof="0" dirty="0">
                    <a:ln>
                      <a:noFill/>
                    </a:ln>
                    <a:solidFill>
                      <a:prstClr val="black"/>
                    </a:solidFill>
                    <a:effectLst/>
                    <a:uLnTx/>
                    <a:uFillTx/>
                    <a:latin typeface="Calibri"/>
                    <a:ea typeface="+mn-ea"/>
                    <a:cs typeface="+mn-cs"/>
                  </a:rPr>
                  <a:t>th</a:t>
                </a:r>
                <a:r>
                  <a:rPr kumimoji="0" lang="en-US" sz="1400" b="0" i="1" u="none" strike="noStrike" kern="1200" cap="none" spc="0" normalizeH="0" baseline="0" noProof="0" dirty="0">
                    <a:ln>
                      <a:noFill/>
                    </a:ln>
                    <a:solidFill>
                      <a:prstClr val="black"/>
                    </a:solidFill>
                    <a:effectLst/>
                    <a:uLnTx/>
                    <a:uFillTx/>
                    <a:latin typeface="Calibri"/>
                    <a:ea typeface="+mn-ea"/>
                    <a:cs typeface="+mn-cs"/>
                  </a:rPr>
                  <a:t> ed.)</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J.F. Kurose, K.W. Ross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Pearson, 2020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http://</a:t>
                </a:r>
                <a:r>
                  <a:rPr kumimoji="0" lang="en-US" sz="1050" b="0" i="0" u="none" strike="noStrike" kern="1200" cap="none" spc="0" normalizeH="0" baseline="0" noProof="0" dirty="0" err="1">
                    <a:ln>
                      <a:noFill/>
                    </a:ln>
                    <a:solidFill>
                      <a:prstClr val="black"/>
                    </a:solidFill>
                    <a:effectLst/>
                    <a:uLnTx/>
                    <a:uFillTx/>
                    <a:latin typeface="Calibri"/>
                    <a:ea typeface="+mn-ea"/>
                    <a:cs typeface="+mn-cs"/>
                  </a:rPr>
                  <a:t>gaia.cs.umass.edu</a:t>
                </a:r>
                <a:r>
                  <a:rPr kumimoji="0" lang="en-US" sz="1050" b="0" i="0" u="none" strike="noStrike" kern="1200" cap="none" spc="0" normalizeH="0" baseline="0" noProof="0" dirty="0">
                    <a:ln>
                      <a:noFill/>
                    </a:ln>
                    <a:solidFill>
                      <a:prstClr val="black"/>
                    </a:solidFill>
                    <a:effectLst/>
                    <a:uLnTx/>
                    <a:uFillTx/>
                    <a:latin typeface="Calibri"/>
                    <a:ea typeface="+mn-ea"/>
                    <a:cs typeface="+mn-cs"/>
                  </a:rPr>
                  <a:t>/</a:t>
                </a:r>
                <a:r>
                  <a:rPr kumimoji="0" lang="en-US" sz="1050" b="0" i="0" u="none" strike="noStrike" kern="1200" cap="none" spc="0" normalizeH="0" baseline="0" noProof="0" dirty="0" err="1">
                    <a:ln>
                      <a:noFill/>
                    </a:ln>
                    <a:solidFill>
                      <a:prstClr val="black"/>
                    </a:solidFill>
                    <a:effectLst/>
                    <a:uLnTx/>
                    <a:uFillTx/>
                    <a:latin typeface="Calibri"/>
                    <a:ea typeface="+mn-ea"/>
                    <a:cs typeface="+mn-cs"/>
                  </a:rPr>
                  <a:t>kurose_ross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10" name="Group 9">
            <a:extLst>
              <a:ext uri="{FF2B5EF4-FFF2-40B4-BE49-F238E27FC236}">
                <a16:creationId xmlns:a16="http://schemas.microsoft.com/office/drawing/2014/main" id="{28F28055-A0AD-8140-B8AD-FD089E6A94B1}"/>
              </a:ext>
            </a:extLst>
          </p:cNvPr>
          <p:cNvGrpSpPr/>
          <p:nvPr/>
        </p:nvGrpSpPr>
        <p:grpSpPr>
          <a:xfrm>
            <a:off x="706121" y="6088211"/>
            <a:ext cx="6892924" cy="461665"/>
            <a:chOff x="731521" y="6141551"/>
            <a:chExt cx="6892924" cy="461665"/>
          </a:xfrm>
        </p:grpSpPr>
        <p:sp>
          <p:nvSpPr>
            <p:cNvPr id="11" name="TextBox 10">
              <a:extLst>
                <a:ext uri="{FF2B5EF4-FFF2-40B4-BE49-F238E27FC236}">
                  <a16:creationId xmlns:a16="http://schemas.microsoft.com/office/drawing/2014/main" id="{DAD2F4B7-77D0-9849-A447-ADDE007DD6C7}"/>
                </a:ext>
              </a:extLst>
            </p:cNvPr>
            <p:cNvSpPr txBox="1"/>
            <p:nvPr/>
          </p:nvSpPr>
          <p:spPr>
            <a:xfrm>
              <a:off x="731521" y="6141551"/>
              <a:ext cx="68929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Video:     2020, J.F. Kurose,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Powerpoint</a:t>
              </a:r>
              <a:r>
                <a:rPr kumimoji="0" lang="en-US" sz="1200" b="0" i="0" u="none" strike="noStrike" kern="1200" cap="none" spc="0" normalizeH="0" baseline="0" noProof="0" dirty="0">
                  <a:ln>
                    <a:noFill/>
                  </a:ln>
                  <a:solidFill>
                    <a:prstClr val="black"/>
                  </a:solidFill>
                  <a:effectLst/>
                  <a:uLnTx/>
                  <a:uFillTx/>
                  <a:latin typeface="Calibri"/>
                  <a:ea typeface="+mn-ea"/>
                  <a:cs typeface="+mn-cs"/>
                </a:rPr>
                <a:t>:    1996-2020, J.F. Kurose, K.W. Ross, All Rights Reserved</a:t>
              </a:r>
            </a:p>
          </p:txBody>
        </p:sp>
        <p:grpSp>
          <p:nvGrpSpPr>
            <p:cNvPr id="15" name="Group 14">
              <a:extLst>
                <a:ext uri="{FF2B5EF4-FFF2-40B4-BE49-F238E27FC236}">
                  <a16:creationId xmlns:a16="http://schemas.microsoft.com/office/drawing/2014/main" id="{BCD7AE83-C982-DB44-9CD7-6C8F0EC20FC1}"/>
                </a:ext>
              </a:extLst>
            </p:cNvPr>
            <p:cNvGrpSpPr/>
            <p:nvPr/>
          </p:nvGrpSpPr>
          <p:grpSpPr>
            <a:xfrm>
              <a:off x="1252378" y="6209727"/>
              <a:ext cx="473108" cy="346349"/>
              <a:chOff x="1252378" y="6209727"/>
              <a:chExt cx="473108" cy="346349"/>
            </a:xfrm>
          </p:grpSpPr>
          <p:pic>
            <p:nvPicPr>
              <p:cNvPr id="16" name="Picture 15">
                <a:extLst>
                  <a:ext uri="{FF2B5EF4-FFF2-40B4-BE49-F238E27FC236}">
                    <a16:creationId xmlns:a16="http://schemas.microsoft.com/office/drawing/2014/main" id="{1FD09E0B-A500-D34B-82F5-DF08DFD431A5}"/>
                  </a:ext>
                </a:extLst>
              </p:cNvPr>
              <p:cNvPicPr>
                <a:picLocks noChangeAspect="1"/>
              </p:cNvPicPr>
              <p:nvPr/>
            </p:nvPicPr>
            <p:blipFill>
              <a:blip r:embed="rId5"/>
              <a:stretch>
                <a:fillRect/>
              </a:stretch>
            </p:blipFill>
            <p:spPr>
              <a:xfrm>
                <a:off x="1252378" y="6209727"/>
                <a:ext cx="125836" cy="160221"/>
              </a:xfrm>
              <a:prstGeom prst="rect">
                <a:avLst/>
              </a:prstGeom>
            </p:spPr>
          </p:pic>
          <p:pic>
            <p:nvPicPr>
              <p:cNvPr id="17" name="Picture 16">
                <a:extLst>
                  <a:ext uri="{FF2B5EF4-FFF2-40B4-BE49-F238E27FC236}">
                    <a16:creationId xmlns:a16="http://schemas.microsoft.com/office/drawing/2014/main" id="{2C923314-2746-1A4C-8911-FFFB2DF6C2DD}"/>
                  </a:ext>
                </a:extLst>
              </p:cNvPr>
              <p:cNvPicPr>
                <a:picLocks noChangeAspect="1"/>
              </p:cNvPicPr>
              <p:nvPr/>
            </p:nvPicPr>
            <p:blipFill>
              <a:blip r:embed="rId5"/>
              <a:stretch>
                <a:fillRect/>
              </a:stretch>
            </p:blipFill>
            <p:spPr>
              <a:xfrm>
                <a:off x="1599650" y="6395855"/>
                <a:ext cx="125836" cy="160221"/>
              </a:xfrm>
              <a:prstGeom prst="rect">
                <a:avLst/>
              </a:prstGeom>
            </p:spPr>
          </p:pic>
        </p:grpSp>
      </p:grpSp>
    </p:spTree>
    <p:extLst>
      <p:ext uri="{BB962C8B-B14F-4D97-AF65-F5344CB8AC3E}">
        <p14:creationId xmlns:p14="http://schemas.microsoft.com/office/powerpoint/2010/main" val="27795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1487960"/>
          </a:xfrm>
        </p:spPr>
        <p:txBody>
          <a:bodyPr>
            <a:normAutofit/>
          </a:bodyPr>
          <a:lstStyle/>
          <a:p>
            <a:r>
              <a:rPr lang="en-US" sz="6000" dirty="0"/>
              <a:t>TCP: Transport Control Protocol</a:t>
            </a:r>
          </a:p>
        </p:txBody>
      </p:sp>
      <p:sp>
        <p:nvSpPr>
          <p:cNvPr id="7" name="Rectangle 9">
            <a:extLst>
              <a:ext uri="{FF2B5EF4-FFF2-40B4-BE49-F238E27FC236}">
                <a16:creationId xmlns:a16="http://schemas.microsoft.com/office/drawing/2014/main" id="{0EFE9DD4-40BF-D54C-B457-743C8EAA5EAF}"/>
              </a:ext>
            </a:extLst>
          </p:cNvPr>
          <p:cNvSpPr>
            <a:spLocks noChangeArrowheads="1"/>
          </p:cNvSpPr>
          <p:nvPr/>
        </p:nvSpPr>
        <p:spPr bwMode="auto">
          <a:xfrm>
            <a:off x="798690" y="1918952"/>
            <a:ext cx="11100625" cy="45128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460375" lvl="0" indent="-447675">
              <a:lnSpc>
                <a:spcPct val="85000"/>
              </a:lnSpc>
              <a:spcBef>
                <a:spcPct val="20000"/>
              </a:spcBef>
              <a:buClr>
                <a:srgbClr val="000099"/>
              </a:buClr>
              <a:buSzPct val="100000"/>
              <a:buFont typeface="Wingdings" charset="2"/>
              <a:buChar char="§"/>
              <a:defRPr/>
            </a:pPr>
            <a:r>
              <a:rPr lang="en-US" sz="5400" dirty="0">
                <a:solidFill>
                  <a:prstClr val="black"/>
                </a:solidFill>
                <a:ea typeface="ＭＳ Ｐゴシック" charset="0"/>
              </a:rPr>
              <a:t>segment structure</a:t>
            </a:r>
          </a:p>
          <a:p>
            <a:pPr marL="460375" lvl="0" indent="-447675">
              <a:lnSpc>
                <a:spcPct val="85000"/>
              </a:lnSpc>
              <a:spcBef>
                <a:spcPct val="20000"/>
              </a:spcBef>
              <a:buClr>
                <a:srgbClr val="000099"/>
              </a:buClr>
              <a:buSzPct val="100000"/>
              <a:buFont typeface="Wingdings" charset="2"/>
              <a:buChar char="§"/>
              <a:defRPr/>
            </a:pPr>
            <a:r>
              <a:rPr lang="en-US" sz="5400" dirty="0">
                <a:solidFill>
                  <a:prstClr val="black"/>
                </a:solidFill>
                <a:ea typeface="ＭＳ Ｐゴシック" charset="0"/>
              </a:rPr>
              <a:t>reliable data transfer</a:t>
            </a:r>
          </a:p>
          <a:p>
            <a:pPr marL="917575" lvl="1" indent="-447675">
              <a:lnSpc>
                <a:spcPct val="85000"/>
              </a:lnSpc>
              <a:spcBef>
                <a:spcPct val="20000"/>
              </a:spcBef>
              <a:buClr>
                <a:srgbClr val="000099"/>
              </a:buClr>
              <a:buSzPct val="100000"/>
              <a:buFont typeface="Wingdings" charset="2"/>
              <a:buChar char="§"/>
              <a:defRPr/>
            </a:pPr>
            <a:r>
              <a:rPr lang="en-US" sz="5400" dirty="0">
                <a:solidFill>
                  <a:prstClr val="black"/>
                </a:solidFill>
                <a:ea typeface="ＭＳ Ｐゴシック" charset="0"/>
              </a:rPr>
              <a:t>sequence numbers</a:t>
            </a:r>
          </a:p>
          <a:p>
            <a:pPr marL="917575" lvl="1" indent="-447675">
              <a:lnSpc>
                <a:spcPct val="85000"/>
              </a:lnSpc>
              <a:spcBef>
                <a:spcPct val="20000"/>
              </a:spcBef>
              <a:buClr>
                <a:srgbClr val="000099"/>
              </a:buClr>
              <a:buSzPct val="100000"/>
              <a:buFont typeface="Wingdings" charset="2"/>
              <a:buChar char="§"/>
              <a:defRPr/>
            </a:pPr>
            <a:r>
              <a:rPr lang="en-US" sz="5400" dirty="0">
                <a:solidFill>
                  <a:prstClr val="black"/>
                </a:solidFill>
                <a:ea typeface="ＭＳ Ｐゴシック" charset="0"/>
              </a:rPr>
              <a:t>ACKs</a:t>
            </a:r>
          </a:p>
          <a:p>
            <a:pPr marL="917575" lvl="1" indent="-447675">
              <a:lnSpc>
                <a:spcPct val="85000"/>
              </a:lnSpc>
              <a:spcBef>
                <a:spcPct val="20000"/>
              </a:spcBef>
              <a:buClr>
                <a:srgbClr val="000099"/>
              </a:buClr>
              <a:buSzPct val="100000"/>
              <a:buFont typeface="Wingdings" charset="2"/>
              <a:buChar char="§"/>
              <a:defRPr/>
            </a:pPr>
            <a:r>
              <a:rPr lang="en-US" sz="5400" dirty="0">
                <a:solidFill>
                  <a:prstClr val="black"/>
                </a:solidFill>
                <a:ea typeface="ＭＳ Ｐゴシック" charset="0"/>
              </a:rPr>
              <a:t>timers</a:t>
            </a:r>
          </a:p>
        </p:txBody>
      </p:sp>
    </p:spTree>
    <p:extLst>
      <p:ext uri="{BB962C8B-B14F-4D97-AF65-F5344CB8AC3E}">
        <p14:creationId xmlns:p14="http://schemas.microsoft.com/office/powerpoint/2010/main" val="1928238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4495573" y="1661303"/>
            <a:ext cx="3450544" cy="401997"/>
            <a:chOff x="4495573" y="1661303"/>
            <a:chExt cx="3450544" cy="401997"/>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95573" y="1661303"/>
              <a:ext cx="1663700"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source port #</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64992" y="1666425"/>
              <a:ext cx="1381125"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charset="0"/>
                  <a:ea typeface="ＭＳ Ｐゴシック" charset="0"/>
                  <a:cs typeface="+mn-cs"/>
                </a:rPr>
                <a:t>dest</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 port #</a:t>
              </a: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4324123" y="1145724"/>
            <a:ext cx="3935412" cy="366713"/>
            <a:chOff x="4324123" y="1145724"/>
            <a:chExt cx="3935412" cy="366713"/>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832248" y="1145724"/>
              <a:ext cx="8572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32 bits</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5668735" y="2814187"/>
            <a:ext cx="0" cy="392112"/>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5514748"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5355998" y="2818949"/>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4636966" y="2822952"/>
            <a:ext cx="482824" cy="4076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ＭＳ Ｐゴシック" charset="0"/>
                <a:cs typeface="+mn-cs"/>
              </a:rPr>
              <a:t>not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ＭＳ Ｐゴシック" charset="0"/>
                <a:cs typeface="+mn-cs"/>
              </a:rPr>
              <a:t>used</a:t>
            </a:r>
            <a:endParaRPr kumimoji="0" lang="en-US" b="0" i="0" u="none" strike="noStrike" kern="1200" cap="none" spc="0" normalizeH="0" baseline="0" noProof="0" dirty="0">
              <a:ln>
                <a:noFill/>
              </a:ln>
              <a:solidFill>
                <a:srgbClr val="000000"/>
              </a:solidFill>
              <a:effectLst/>
              <a:uLnTx/>
              <a:uFillTx/>
              <a:latin typeface="+mn-lt"/>
              <a:ea typeface="ＭＳ Ｐゴシック" charset="0"/>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4713766"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6405335" y="2817362"/>
            <a:ext cx="5252586" cy="731484"/>
            <a:chOff x="6405335" y="2817362"/>
            <a:chExt cx="5252586" cy="731484"/>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405335" y="2817362"/>
              <a:ext cx="1746250" cy="366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01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4979760" y="1674436"/>
            <a:ext cx="7040433" cy="1034129"/>
            <a:chOff x="4979760" y="1674436"/>
            <a:chExt cx="7040433" cy="1034129"/>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sequence number</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341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lang="en-US" sz="2400" dirty="0">
                  <a:solidFill>
                    <a:srgbClr val="000000"/>
                  </a:solidFill>
                  <a:latin typeface="Calibri" panose="020F0502020204030204"/>
                </a:rPr>
                <a:t>segment s</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eq  #: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into </a:t>
              </a:r>
              <a:r>
                <a:rPr kumimoji="0" lang="en-US" sz="20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5398860" y="4614412"/>
            <a:ext cx="5770816" cy="1113459"/>
            <a:chOff x="5398860" y="4614412"/>
            <a:chExt cx="5770816" cy="1113459"/>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98860" y="4614412"/>
              <a:ext cx="2005013" cy="1006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230393" y="1952743"/>
            <a:ext cx="7771793" cy="1241280"/>
            <a:chOff x="230393" y="1952743"/>
            <a:chExt cx="7771793" cy="1241280"/>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47297" y="2855469"/>
              <a:ext cx="303288"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A</a:t>
              </a:r>
              <a:endParaRPr kumimoji="0" lang="en-US" sz="2400" b="0" i="0" u="none" strike="noStrike" kern="1200" cap="none" spc="0" normalizeH="0" baseline="0" noProof="0" dirty="0">
                <a:ln>
                  <a:noFill/>
                </a:ln>
                <a:solidFill>
                  <a:srgbClr val="000000"/>
                </a:solidFill>
                <a:effectLst/>
                <a:uLnTx/>
                <a:uFillTx/>
                <a:latin typeface="+mn-lt"/>
                <a:ea typeface="ＭＳ Ｐゴシック" charset="0"/>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10" y="2430012"/>
                <a:ext cx="3409950"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01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ACK: </a:t>
                </a:r>
                <a:r>
                  <a:rPr lang="en-US" sz="2000" dirty="0">
                    <a:solidFill>
                      <a:srgbClr val="000000"/>
                    </a:solidFill>
                    <a:latin typeface="Calibri" panose="020F0502020204030204"/>
                  </a:rPr>
                  <a:t>seq # of next expected byte;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895418" y="3659802"/>
            <a:ext cx="5828956" cy="1090980"/>
            <a:chOff x="1895418" y="3659802"/>
            <a:chExt cx="5828956" cy="1090980"/>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830361" y="3659802"/>
              <a:ext cx="2894013"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options (variable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6"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4" y="3859857"/>
              <a:ext cx="1246017" cy="6785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318075" y="2819126"/>
            <a:ext cx="4456458" cy="424732"/>
            <a:chOff x="318075" y="2819126"/>
            <a:chExt cx="4456458" cy="424732"/>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78884" y="2826980"/>
              <a:ext cx="495649" cy="4076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ＭＳ Ｐゴシック" charset="0"/>
                  <a:cs typeface="+mn-cs"/>
                </a:rPr>
                <a:t>head</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mn-lt"/>
                  <a:ea typeface="ＭＳ Ｐゴシック" charset="0"/>
                  <a:cs typeface="+mn-cs"/>
                </a:rPr>
                <a:t>len</a:t>
              </a:r>
              <a:endParaRPr kumimoji="0" lang="en-US" b="0" i="0" u="none" strike="noStrike" kern="1200" cap="none" spc="0" normalizeH="0" baseline="0" noProof="0" dirty="0">
                <a:ln>
                  <a:noFill/>
                </a:ln>
                <a:solidFill>
                  <a:srgbClr val="000000"/>
                </a:solidFill>
                <a:effectLst/>
                <a:uLnTx/>
                <a:uFillTx/>
                <a:latin typeface="+mn-lt"/>
                <a:ea typeface="ＭＳ Ｐゴシック" charset="0"/>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24878" y="3174115"/>
            <a:ext cx="6031751" cy="424732"/>
            <a:chOff x="-24878" y="3174115"/>
            <a:chExt cx="6031751" cy="424732"/>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94023" y="3203124"/>
              <a:ext cx="12128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5"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6150711" y="2804662"/>
            <a:ext cx="0" cy="392112"/>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5992924"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5830374"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72543" y="2863949"/>
            <a:ext cx="6190466" cy="2660551"/>
            <a:chOff x="172543" y="2863949"/>
            <a:chExt cx="6190466" cy="2660551"/>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01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75299" y="2863949"/>
              <a:ext cx="587710" cy="339181"/>
              <a:chOff x="5775299" y="2863949"/>
              <a:chExt cx="587710" cy="339181"/>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83766" y="2864576"/>
                <a:ext cx="279243"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F</a:t>
                </a:r>
                <a:endParaRPr kumimoji="0" lang="en-US" sz="2400" b="0" i="0" u="none" strike="noStrike" kern="1200" cap="none" spc="0" normalizeH="0" baseline="0" noProof="0" dirty="0">
                  <a:ln>
                    <a:noFill/>
                  </a:ln>
                  <a:solidFill>
                    <a:srgbClr val="000000"/>
                  </a:solidFill>
                  <a:effectLst/>
                  <a:uLnTx/>
                  <a:uFillTx/>
                  <a:latin typeface="+mn-lt"/>
                  <a:ea typeface="ＭＳ Ｐゴシック" charset="0"/>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39184" y="2863949"/>
                <a:ext cx="279243"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S</a:t>
                </a:r>
                <a:endParaRPr kumimoji="0" lang="en-US" sz="2400" b="0" i="0" u="none" strike="noStrike" kern="1200" cap="none" spc="0" normalizeH="0" baseline="0" noProof="0" dirty="0">
                  <a:ln>
                    <a:noFill/>
                  </a:ln>
                  <a:solidFill>
                    <a:srgbClr val="000000"/>
                  </a:solidFill>
                  <a:effectLst/>
                  <a:uLnTx/>
                  <a:uFillTx/>
                  <a:latin typeface="+mn-lt"/>
                  <a:ea typeface="ＭＳ Ｐゴシック" charset="0"/>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75299" y="2863950"/>
                <a:ext cx="296876"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R</a:t>
                </a:r>
                <a:endParaRPr kumimoji="0" lang="en-US" sz="2400" b="0" i="0" u="none" strike="noStrike" kern="1200" cap="none" spc="0" normalizeH="0" baseline="0" noProof="0" dirty="0">
                  <a:ln>
                    <a:noFill/>
                  </a:ln>
                  <a:solidFill>
                    <a:srgbClr val="000000"/>
                  </a:solidFill>
                  <a:effectLst/>
                  <a:uLnTx/>
                  <a:uFillTx/>
                  <a:latin typeface="+mn-lt"/>
                  <a:ea typeface="ＭＳ Ｐゴシック" charset="0"/>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5277007" y="2859957"/>
            <a:ext cx="2976178" cy="719405"/>
            <a:chOff x="5277007" y="2859957"/>
            <a:chExt cx="2976178" cy="719405"/>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430735" y="3212649"/>
              <a:ext cx="18224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chemeClr val="bg1">
                      <a:lumMod val="75000"/>
                    </a:schemeClr>
                  </a:solidFill>
                  <a:effectLst/>
                  <a:uLnTx/>
                  <a:uFillTx/>
                  <a:latin typeface="Arial" charset="0"/>
                  <a:ea typeface="ＭＳ Ｐゴシック" charset="0"/>
                  <a:cs typeface="+mn-cs"/>
                </a:rPr>
                <a:t>Urg</a:t>
              </a:r>
              <a:r>
                <a:rPr kumimoji="0" lang="en-US" sz="1800" b="0" i="0" u="none" strike="noStrike" kern="1200" cap="none" spc="0" normalizeH="0" baseline="0" noProof="0" dirty="0">
                  <a:ln>
                    <a:noFill/>
                  </a:ln>
                  <a:solidFill>
                    <a:schemeClr val="bg1">
                      <a:lumMod val="75000"/>
                    </a:schemeClr>
                  </a:solidFill>
                  <a:effectLst/>
                  <a:uLnTx/>
                  <a:uFillTx/>
                  <a:latin typeface="Arial" charset="0"/>
                  <a:ea typeface="ＭＳ Ｐゴシック" charset="0"/>
                  <a:cs typeface="+mn-cs"/>
                </a:rPr>
                <a:t>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77007" y="2859957"/>
              <a:ext cx="627836" cy="345695"/>
              <a:chOff x="5527528" y="3067992"/>
              <a:chExt cx="627836" cy="345695"/>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64900" y="3067992"/>
                <a:ext cx="290464"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lumMod val="65000"/>
                      </a:schemeClr>
                    </a:solidFill>
                    <a:effectLst/>
                    <a:uLnTx/>
                    <a:uFillTx/>
                    <a:latin typeface="+mn-lt"/>
                    <a:ea typeface="ＭＳ Ｐゴシック" charset="0"/>
                    <a:cs typeface="+mn-cs"/>
                  </a:rPr>
                  <a:t>P</a:t>
                </a:r>
                <a:endParaRPr kumimoji="0" lang="en-US" sz="2400" b="0" i="0" u="none" strike="noStrike" kern="1200" cap="none" spc="0" normalizeH="0" baseline="0" noProof="0" dirty="0">
                  <a:ln>
                    <a:noFill/>
                  </a:ln>
                  <a:solidFill>
                    <a:schemeClr val="bg1">
                      <a:lumMod val="65000"/>
                    </a:schemeClr>
                  </a:solidFill>
                  <a:effectLst/>
                  <a:uLnTx/>
                  <a:uFillTx/>
                  <a:latin typeface="+mn-lt"/>
                  <a:ea typeface="ＭＳ Ｐゴシック" charset="0"/>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527528" y="3075133"/>
                <a:ext cx="316112"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lumMod val="65000"/>
                      </a:schemeClr>
                    </a:solidFill>
                    <a:effectLst/>
                    <a:uLnTx/>
                    <a:uFillTx/>
                    <a:latin typeface="+mn-lt"/>
                    <a:ea typeface="ＭＳ Ｐゴシック" charset="0"/>
                    <a:cs typeface="+mn-cs"/>
                  </a:rPr>
                  <a:t>U</a:t>
                </a:r>
                <a:endParaRPr kumimoji="0" lang="en-US" sz="2400" b="0" i="0" u="none" strike="noStrike" kern="1200" cap="none" spc="0" normalizeH="0" baseline="0" noProof="0" dirty="0">
                  <a:ln>
                    <a:noFill/>
                  </a:ln>
                  <a:solidFill>
                    <a:schemeClr val="bg1">
                      <a:lumMod val="65000"/>
                    </a:schemeClr>
                  </a:solidFill>
                  <a:effectLst/>
                  <a:uLnTx/>
                  <a:uFillTx/>
                  <a:latin typeface="+mn-lt"/>
                  <a:ea typeface="ＭＳ Ｐゴシック" charset="0"/>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5038305" y="2821148"/>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5198693" y="2812182"/>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82880" y="2863950"/>
            <a:ext cx="5235245" cy="1390074"/>
            <a:chOff x="182880" y="2863950"/>
            <a:chExt cx="5235245" cy="1390074"/>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62499" y="2863950"/>
              <a:ext cx="455626" cy="338554"/>
              <a:chOff x="4962499" y="2863950"/>
              <a:chExt cx="455626" cy="338554"/>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62499" y="2863950"/>
                <a:ext cx="296876"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C</a:t>
                </a:r>
                <a:endParaRPr kumimoji="0" lang="en-US" sz="2400" b="0" i="0" u="none" strike="noStrike" kern="1200" cap="none" spc="0" normalizeH="0" baseline="0" noProof="0" dirty="0">
                  <a:ln>
                    <a:noFill/>
                  </a:ln>
                  <a:solidFill>
                    <a:srgbClr val="000000"/>
                  </a:solidFill>
                  <a:effectLst/>
                  <a:uLnTx/>
                  <a:uFillTx/>
                  <a:latin typeface="+mn-lt"/>
                  <a:ea typeface="ＭＳ Ｐゴシック" charset="0"/>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121249" y="2863950"/>
                <a:ext cx="296876"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E</a:t>
                </a:r>
                <a:endParaRPr kumimoji="0" lang="en-US" sz="2400" b="0" i="0" u="none" strike="noStrike" kern="1200" cap="none" spc="0" normalizeH="0" baseline="0" noProof="0" dirty="0">
                  <a:ln>
                    <a:noFill/>
                  </a:ln>
                  <a:solidFill>
                    <a:srgbClr val="000000"/>
                  </a:solidFill>
                  <a:effectLst/>
                  <a:uLnTx/>
                  <a:uFillTx/>
                  <a:latin typeface="+mn-lt"/>
                  <a:ea typeface="ＭＳ Ｐゴシック" charset="0"/>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295020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sender </a:t>
            </a:r>
            <a:r>
              <a:rPr lang="en-US" dirty="0"/>
              <a:t>(simplified)</a:t>
            </a:r>
            <a:endParaRPr lang="en-US" sz="4400" b="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3" name="Oval 7">
            <a:extLst>
              <a:ext uri="{FF2B5EF4-FFF2-40B4-BE49-F238E27FC236}">
                <a16:creationId xmlns:a16="http://schemas.microsoft.com/office/drawing/2014/main" id="{AEE49C95-3701-8840-977E-61D904B2CC83}"/>
              </a:ext>
            </a:extLst>
          </p:cNvPr>
          <p:cNvSpPr>
            <a:spLocks noChangeArrowheads="1"/>
          </p:cNvSpPr>
          <p:nvPr/>
        </p:nvSpPr>
        <p:spPr bwMode="auto">
          <a:xfrm>
            <a:off x="5099050" y="2604687"/>
            <a:ext cx="1071562" cy="971550"/>
          </a:xfrm>
          <a:prstGeom prst="ellipse">
            <a:avLst/>
          </a:pr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 name="Oval 6">
            <a:extLst>
              <a:ext uri="{FF2B5EF4-FFF2-40B4-BE49-F238E27FC236}">
                <a16:creationId xmlns:a16="http://schemas.microsoft.com/office/drawing/2014/main" id="{4382DF8F-AB7B-5D44-AF4D-18DC3B9D59EA}"/>
              </a:ext>
            </a:extLst>
          </p:cNvPr>
          <p:cNvSpPr>
            <a:spLocks noChangeArrowheads="1"/>
          </p:cNvSpPr>
          <p:nvPr/>
        </p:nvSpPr>
        <p:spPr bwMode="auto">
          <a:xfrm>
            <a:off x="5024437" y="2652312"/>
            <a:ext cx="1071563" cy="97155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Text Box 5">
            <a:extLst>
              <a:ext uri="{FF2B5EF4-FFF2-40B4-BE49-F238E27FC236}">
                <a16:creationId xmlns:a16="http://schemas.microsoft.com/office/drawing/2014/main" id="{9107608A-E6DF-3F4B-BF4B-FFB43090816D}"/>
              </a:ext>
            </a:extLst>
          </p:cNvPr>
          <p:cNvSpPr txBox="1">
            <a:spLocks noChangeArrowheads="1"/>
          </p:cNvSpPr>
          <p:nvPr/>
        </p:nvSpPr>
        <p:spPr bwMode="auto">
          <a:xfrm>
            <a:off x="5108563" y="2655487"/>
            <a:ext cx="889025" cy="986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wait</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for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event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6" name="Line 8">
            <a:extLst>
              <a:ext uri="{FF2B5EF4-FFF2-40B4-BE49-F238E27FC236}">
                <a16:creationId xmlns:a16="http://schemas.microsoft.com/office/drawing/2014/main" id="{8F3151C2-1919-C44F-BBE7-B56B7FFA5203}"/>
              </a:ext>
            </a:extLst>
          </p:cNvPr>
          <p:cNvSpPr>
            <a:spLocks noChangeShapeType="1"/>
          </p:cNvSpPr>
          <p:nvPr/>
        </p:nvSpPr>
        <p:spPr bwMode="auto">
          <a:xfrm>
            <a:off x="4057650" y="2122087"/>
            <a:ext cx="1071562" cy="688975"/>
          </a:xfrm>
          <a:prstGeom prst="line">
            <a:avLst/>
          </a:prstGeom>
          <a:noFill/>
          <a:ln w="9525">
            <a:solidFill>
              <a:srgbClr val="000000"/>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Text Box 9">
            <a:extLst>
              <a:ext uri="{FF2B5EF4-FFF2-40B4-BE49-F238E27FC236}">
                <a16:creationId xmlns:a16="http://schemas.microsoft.com/office/drawing/2014/main" id="{FA7373C1-8C55-7C43-912E-59BC5D56C62B}"/>
              </a:ext>
            </a:extLst>
          </p:cNvPr>
          <p:cNvSpPr txBox="1">
            <a:spLocks noChangeArrowheads="1"/>
          </p:cNvSpPr>
          <p:nvPr/>
        </p:nvSpPr>
        <p:spPr bwMode="auto">
          <a:xfrm>
            <a:off x="2516187" y="2749150"/>
            <a:ext cx="254635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NextSeqNum = InitialSeqNum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SendBase = InitialSeqNum</a:t>
            </a:r>
          </a:p>
        </p:txBody>
      </p:sp>
      <p:sp>
        <p:nvSpPr>
          <p:cNvPr id="38" name="Line 10">
            <a:extLst>
              <a:ext uri="{FF2B5EF4-FFF2-40B4-BE49-F238E27FC236}">
                <a16:creationId xmlns:a16="http://schemas.microsoft.com/office/drawing/2014/main" id="{9EE0499A-1821-9E42-88DA-1FF2FAACADFD}"/>
              </a:ext>
            </a:extLst>
          </p:cNvPr>
          <p:cNvSpPr>
            <a:spLocks noChangeShapeType="1"/>
          </p:cNvSpPr>
          <p:nvPr/>
        </p:nvSpPr>
        <p:spPr bwMode="auto">
          <a:xfrm>
            <a:off x="2619375" y="2763437"/>
            <a:ext cx="2179637"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Text Box 11">
            <a:extLst>
              <a:ext uri="{FF2B5EF4-FFF2-40B4-BE49-F238E27FC236}">
                <a16:creationId xmlns:a16="http://schemas.microsoft.com/office/drawing/2014/main" id="{24B96F0E-7496-184A-B796-2170A0DFDFDD}"/>
              </a:ext>
            </a:extLst>
          </p:cNvPr>
          <p:cNvSpPr txBox="1">
            <a:spLocks noChangeArrowheads="1"/>
          </p:cNvSpPr>
          <p:nvPr/>
        </p:nvSpPr>
        <p:spPr bwMode="auto">
          <a:xfrm>
            <a:off x="3489325" y="2445937"/>
            <a:ext cx="341312"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nvGrpSpPr>
          <p:cNvPr id="44" name="Group 20">
            <a:extLst>
              <a:ext uri="{FF2B5EF4-FFF2-40B4-BE49-F238E27FC236}">
                <a16:creationId xmlns:a16="http://schemas.microsoft.com/office/drawing/2014/main" id="{5DAC0271-9C2B-BF4E-A7E8-B4AF357CB628}"/>
              </a:ext>
            </a:extLst>
          </p:cNvPr>
          <p:cNvGrpSpPr>
            <a:grpSpLocks/>
          </p:cNvGrpSpPr>
          <p:nvPr/>
        </p:nvGrpSpPr>
        <p:grpSpPr bwMode="auto">
          <a:xfrm>
            <a:off x="7007225" y="3280962"/>
            <a:ext cx="3298825" cy="1147763"/>
            <a:chOff x="1270" y="3518"/>
            <a:chExt cx="2078" cy="723"/>
          </a:xfrm>
        </p:grpSpPr>
        <p:sp>
          <p:nvSpPr>
            <p:cNvPr id="45" name="Text Box 16">
              <a:extLst>
                <a:ext uri="{FF2B5EF4-FFF2-40B4-BE49-F238E27FC236}">
                  <a16:creationId xmlns:a16="http://schemas.microsoft.com/office/drawing/2014/main" id="{6AFBB2D7-1C52-B648-9CD4-E49942333FFC}"/>
                </a:ext>
              </a:extLst>
            </p:cNvPr>
            <p:cNvSpPr txBox="1">
              <a:spLocks noChangeArrowheads="1"/>
            </p:cNvSpPr>
            <p:nvPr/>
          </p:nvSpPr>
          <p:spPr bwMode="auto">
            <a:xfrm>
              <a:off x="1275" y="3721"/>
              <a:ext cx="2073" cy="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retransmit not-yet-</a:t>
              </a:r>
              <a:r>
                <a:rPr kumimoji="0" lang="en-US" sz="1600" b="0" i="0" u="none" strike="noStrike" kern="0" cap="none" spc="0" normalizeH="0" baseline="0" noProof="0" dirty="0" err="1">
                  <a:ln>
                    <a:noFill/>
                  </a:ln>
                  <a:solidFill>
                    <a:srgbClr val="000000"/>
                  </a:solidFill>
                  <a:effectLst/>
                  <a:uLnTx/>
                  <a:uFillTx/>
                  <a:latin typeface="Tahoma" charset="0"/>
                  <a:ea typeface="ＭＳ Ｐゴシック" charset="0"/>
                  <a:cs typeface="+mn-cs"/>
                </a:rPr>
                <a:t>acked</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 segment         	with smallest seq.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start timer</a:t>
              </a:r>
            </a:p>
          </p:txBody>
        </p:sp>
        <p:sp>
          <p:nvSpPr>
            <p:cNvPr id="46" name="Text Box 17">
              <a:extLst>
                <a:ext uri="{FF2B5EF4-FFF2-40B4-BE49-F238E27FC236}">
                  <a16:creationId xmlns:a16="http://schemas.microsoft.com/office/drawing/2014/main" id="{5970790B-FC19-414F-9997-B611A9542BD5}"/>
                </a:ext>
              </a:extLst>
            </p:cNvPr>
            <p:cNvSpPr txBox="1">
              <a:spLocks noChangeArrowheads="1"/>
            </p:cNvSpPr>
            <p:nvPr/>
          </p:nvSpPr>
          <p:spPr bwMode="auto">
            <a:xfrm>
              <a:off x="1270" y="3518"/>
              <a:ext cx="547"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sp>
          <p:nvSpPr>
            <p:cNvPr id="47" name="Line 18">
              <a:extLst>
                <a:ext uri="{FF2B5EF4-FFF2-40B4-BE49-F238E27FC236}">
                  <a16:creationId xmlns:a16="http://schemas.microsoft.com/office/drawing/2014/main" id="{87A9E4B3-EADE-8342-A00F-5E875E6FCDD7}"/>
                </a:ext>
              </a:extLst>
            </p:cNvPr>
            <p:cNvSpPr>
              <a:spLocks noChangeShapeType="1"/>
            </p:cNvSpPr>
            <p:nvPr/>
          </p:nvSpPr>
          <p:spPr bwMode="auto">
            <a:xfrm>
              <a:off x="1342" y="3741"/>
              <a:ext cx="1881"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48" name="Group 24">
            <a:extLst>
              <a:ext uri="{FF2B5EF4-FFF2-40B4-BE49-F238E27FC236}">
                <a16:creationId xmlns:a16="http://schemas.microsoft.com/office/drawing/2014/main" id="{EE8A5244-EE4F-6A4E-A86A-5AA61738784D}"/>
              </a:ext>
            </a:extLst>
          </p:cNvPr>
          <p:cNvGrpSpPr>
            <a:grpSpLocks/>
          </p:cNvGrpSpPr>
          <p:nvPr/>
        </p:nvGrpSpPr>
        <p:grpSpPr bwMode="auto">
          <a:xfrm>
            <a:off x="3154362" y="4387450"/>
            <a:ext cx="4703763" cy="2181225"/>
            <a:chOff x="678" y="2592"/>
            <a:chExt cx="2963" cy="1374"/>
          </a:xfrm>
        </p:grpSpPr>
        <p:sp>
          <p:nvSpPr>
            <p:cNvPr id="49" name="Text Box 3">
              <a:extLst>
                <a:ext uri="{FF2B5EF4-FFF2-40B4-BE49-F238E27FC236}">
                  <a16:creationId xmlns:a16="http://schemas.microsoft.com/office/drawing/2014/main" id="{860513BA-6810-4647-A5EF-3117915844BA}"/>
                </a:ext>
              </a:extLst>
            </p:cNvPr>
            <p:cNvSpPr txBox="1">
              <a:spLocks noChangeArrowheads="1"/>
            </p:cNvSpPr>
            <p:nvPr/>
          </p:nvSpPr>
          <p:spPr bwMode="auto">
            <a:xfrm>
              <a:off x="678" y="2830"/>
              <a:ext cx="2963" cy="11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if (y &gt; SendBase)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SendBase = 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 SendBase–1: last cumulatively ACKed byte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if (there are currently not-yet-acked segments)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start timer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else stop timer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 </a:t>
              </a:r>
            </a:p>
          </p:txBody>
        </p:sp>
        <p:sp>
          <p:nvSpPr>
            <p:cNvPr id="50" name="Text Box 21">
              <a:extLst>
                <a:ext uri="{FF2B5EF4-FFF2-40B4-BE49-F238E27FC236}">
                  <a16:creationId xmlns:a16="http://schemas.microsoft.com/office/drawing/2014/main" id="{F08FB636-850A-A340-AD2D-3080625A0719}"/>
                </a:ext>
              </a:extLst>
            </p:cNvPr>
            <p:cNvSpPr txBox="1">
              <a:spLocks noChangeArrowheads="1"/>
            </p:cNvSpPr>
            <p:nvPr/>
          </p:nvSpPr>
          <p:spPr bwMode="auto">
            <a:xfrm>
              <a:off x="705" y="2592"/>
              <a:ext cx="220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 received, with ACK field value y </a:t>
              </a:r>
            </a:p>
          </p:txBody>
        </p:sp>
        <p:sp>
          <p:nvSpPr>
            <p:cNvPr id="51" name="Line 22">
              <a:extLst>
                <a:ext uri="{FF2B5EF4-FFF2-40B4-BE49-F238E27FC236}">
                  <a16:creationId xmlns:a16="http://schemas.microsoft.com/office/drawing/2014/main" id="{6721EFEB-A8ED-EF45-8839-FF1DAFD19162}"/>
                </a:ext>
              </a:extLst>
            </p:cNvPr>
            <p:cNvSpPr>
              <a:spLocks noChangeShapeType="1"/>
            </p:cNvSpPr>
            <p:nvPr/>
          </p:nvSpPr>
          <p:spPr bwMode="auto">
            <a:xfrm>
              <a:off x="748" y="2815"/>
              <a:ext cx="2078"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4" name="Group 3">
            <a:extLst>
              <a:ext uri="{FF2B5EF4-FFF2-40B4-BE49-F238E27FC236}">
                <a16:creationId xmlns:a16="http://schemas.microsoft.com/office/drawing/2014/main" id="{79B1A741-486C-BF44-8B85-42BB7118DCB9}"/>
              </a:ext>
            </a:extLst>
          </p:cNvPr>
          <p:cNvGrpSpPr/>
          <p:nvPr/>
        </p:nvGrpSpPr>
        <p:grpSpPr>
          <a:xfrm>
            <a:off x="5851525" y="1207687"/>
            <a:ext cx="5207000" cy="1928813"/>
            <a:chOff x="5851525" y="1207687"/>
            <a:chExt cx="5207000" cy="1928813"/>
          </a:xfrm>
        </p:grpSpPr>
        <p:grpSp>
          <p:nvGrpSpPr>
            <p:cNvPr id="40" name="Group 23">
              <a:extLst>
                <a:ext uri="{FF2B5EF4-FFF2-40B4-BE49-F238E27FC236}">
                  <a16:creationId xmlns:a16="http://schemas.microsoft.com/office/drawing/2014/main" id="{B6E6CEF6-4DBB-3B4F-AE17-B6B34791A38D}"/>
                </a:ext>
              </a:extLst>
            </p:cNvPr>
            <p:cNvGrpSpPr>
              <a:grpSpLocks/>
            </p:cNvGrpSpPr>
            <p:nvPr/>
          </p:nvGrpSpPr>
          <p:grpSpPr bwMode="auto">
            <a:xfrm>
              <a:off x="6807200" y="1207687"/>
              <a:ext cx="4251325" cy="1928813"/>
              <a:chOff x="3003" y="1263"/>
              <a:chExt cx="2678" cy="1215"/>
            </a:xfrm>
          </p:grpSpPr>
          <p:sp>
            <p:nvSpPr>
              <p:cNvPr id="41" name="Text Box 12">
                <a:extLst>
                  <a:ext uri="{FF2B5EF4-FFF2-40B4-BE49-F238E27FC236}">
                    <a16:creationId xmlns:a16="http://schemas.microsoft.com/office/drawing/2014/main" id="{7A88DE26-A510-0A4A-B4CC-440285C50910}"/>
                  </a:ext>
                </a:extLst>
              </p:cNvPr>
              <p:cNvSpPr txBox="1">
                <a:spLocks noChangeArrowheads="1"/>
              </p:cNvSpPr>
              <p:nvPr/>
            </p:nvSpPr>
            <p:spPr bwMode="auto">
              <a:xfrm>
                <a:off x="3019" y="1456"/>
                <a:ext cx="2662" cy="10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create segment, seq. #: </a:t>
                </a:r>
                <a:r>
                  <a:rPr kumimoji="0" lang="en-US" altLang="en-US" sz="1600" b="0" i="0" u="none" strike="noStrike" kern="0" cap="none" spc="0" normalizeH="0" baseline="0" noProof="0" dirty="0" err="1">
                    <a:ln>
                      <a:noFill/>
                    </a:ln>
                    <a:solidFill>
                      <a:srgbClr val="000000"/>
                    </a:solidFill>
                    <a:effectLst/>
                    <a:uLnTx/>
                    <a:uFillTx/>
                    <a:latin typeface="Tahoma" panose="020B0604030504040204" pitchFamily="34" charset="0"/>
                    <a:ea typeface="ＭＳ Ｐゴシック" panose="020B0600070205080204" pitchFamily="34" charset="-128"/>
                    <a:cs typeface="+mn-cs"/>
                  </a:rPr>
                  <a:t>NextSeqNum</a:t>
                </a: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pass segment to IP (i.e., </a:t>
                </a:r>
                <a:r>
                  <a:rPr kumimoji="0" lang="ja-JP"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send</a:t>
                </a:r>
                <a:r>
                  <a:rPr kumimoji="0" lang="ja-JP"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en-US" sz="1600" b="0" i="0" u="none" strike="noStrike" kern="0" cap="none" spc="0" normalizeH="0" baseline="0" noProof="0" dirty="0" err="1">
                    <a:ln>
                      <a:noFill/>
                    </a:ln>
                    <a:solidFill>
                      <a:srgbClr val="000000"/>
                    </a:solidFill>
                    <a:effectLst/>
                    <a:uLnTx/>
                    <a:uFillTx/>
                    <a:latin typeface="Tahoma" panose="020B0604030504040204" pitchFamily="34" charset="0"/>
                    <a:ea typeface="ＭＳ Ｐゴシック" panose="020B0600070205080204" pitchFamily="34" charset="-128"/>
                    <a:cs typeface="+mn-cs"/>
                  </a:rPr>
                  <a:t>NextSeqNum</a:t>
                </a: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 = </a:t>
                </a:r>
                <a:r>
                  <a:rPr kumimoji="0" lang="en-US" altLang="en-US" sz="1600" b="0" i="0" u="none" strike="noStrike" kern="0" cap="none" spc="0" normalizeH="0" baseline="0" noProof="0" dirty="0" err="1">
                    <a:ln>
                      <a:noFill/>
                    </a:ln>
                    <a:solidFill>
                      <a:srgbClr val="000000"/>
                    </a:solidFill>
                    <a:effectLst/>
                    <a:uLnTx/>
                    <a:uFillTx/>
                    <a:latin typeface="Tahoma" panose="020B0604030504040204" pitchFamily="34" charset="0"/>
                    <a:ea typeface="ＭＳ Ｐゴシック" panose="020B0600070205080204" pitchFamily="34" charset="-128"/>
                    <a:cs typeface="+mn-cs"/>
                  </a:rPr>
                  <a:t>NextSeqNum</a:t>
                </a: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 + length(data) </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if (timer currently not running)</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    start timer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                 </a:t>
                </a:r>
              </a:p>
            </p:txBody>
          </p:sp>
          <p:sp>
            <p:nvSpPr>
              <p:cNvPr id="42" name="Text Box 13">
                <a:extLst>
                  <a:ext uri="{FF2B5EF4-FFF2-40B4-BE49-F238E27FC236}">
                    <a16:creationId xmlns:a16="http://schemas.microsoft.com/office/drawing/2014/main" id="{CEB8FD90-4E39-F042-9DE2-7DF5161F8082}"/>
                  </a:ext>
                </a:extLst>
              </p:cNvPr>
              <p:cNvSpPr txBox="1">
                <a:spLocks noChangeArrowheads="1"/>
              </p:cNvSpPr>
              <p:nvPr/>
            </p:nvSpPr>
            <p:spPr bwMode="auto">
              <a:xfrm>
                <a:off x="3003" y="1263"/>
                <a:ext cx="220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data received from application above</a:t>
                </a:r>
              </a:p>
            </p:txBody>
          </p:sp>
          <p:sp>
            <p:nvSpPr>
              <p:cNvPr id="43" name="Line 15">
                <a:extLst>
                  <a:ext uri="{FF2B5EF4-FFF2-40B4-BE49-F238E27FC236}">
                    <a16:creationId xmlns:a16="http://schemas.microsoft.com/office/drawing/2014/main" id="{56FB6C1C-68FD-F84A-9A69-D2A395C7F8CD}"/>
                  </a:ext>
                </a:extLst>
              </p:cNvPr>
              <p:cNvSpPr>
                <a:spLocks noChangeShapeType="1"/>
              </p:cNvSpPr>
              <p:nvPr/>
            </p:nvSpPr>
            <p:spPr bwMode="auto">
              <a:xfrm>
                <a:off x="3081" y="1490"/>
                <a:ext cx="1743"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2" name="Freeform 26">
              <a:extLst>
                <a:ext uri="{FF2B5EF4-FFF2-40B4-BE49-F238E27FC236}">
                  <a16:creationId xmlns:a16="http://schemas.microsoft.com/office/drawing/2014/main" id="{AA519815-C838-5845-89FD-C86F92C307DE}"/>
                </a:ext>
              </a:extLst>
            </p:cNvPr>
            <p:cNvSpPr>
              <a:spLocks/>
            </p:cNvSpPr>
            <p:nvPr/>
          </p:nvSpPr>
          <p:spPr bwMode="auto">
            <a:xfrm>
              <a:off x="5851525" y="1518837"/>
              <a:ext cx="1254125" cy="1258888"/>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3" name="Freeform 27">
            <a:extLst>
              <a:ext uri="{FF2B5EF4-FFF2-40B4-BE49-F238E27FC236}">
                <a16:creationId xmlns:a16="http://schemas.microsoft.com/office/drawing/2014/main" id="{EB1F0479-6BD0-D543-90D5-7AFE90D621A1}"/>
              </a:ext>
            </a:extLst>
          </p:cNvPr>
          <p:cNvSpPr>
            <a:spLocks/>
          </p:cNvSpPr>
          <p:nvPr/>
        </p:nvSpPr>
        <p:spPr bwMode="auto">
          <a:xfrm rot="4468137">
            <a:off x="6174581" y="2991244"/>
            <a:ext cx="1254125" cy="1258887"/>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Freeform 28">
            <a:extLst>
              <a:ext uri="{FF2B5EF4-FFF2-40B4-BE49-F238E27FC236}">
                <a16:creationId xmlns:a16="http://schemas.microsoft.com/office/drawing/2014/main" id="{2E63ACF7-EE89-E746-B66A-29ADCFBB70D8}"/>
              </a:ext>
            </a:extLst>
          </p:cNvPr>
          <p:cNvSpPr>
            <a:spLocks/>
          </p:cNvSpPr>
          <p:nvPr/>
        </p:nvSpPr>
        <p:spPr bwMode="auto">
          <a:xfrm rot="10674503">
            <a:off x="4116387" y="3490512"/>
            <a:ext cx="1254125" cy="1258888"/>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6751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dissolve">
                                      <p:cBhvr>
                                        <p:cTn id="12" dur="500"/>
                                        <p:tgtEl>
                                          <p:spTgt spid="4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dissolve">
                                      <p:cBhvr>
                                        <p:cTn id="20" dur="500"/>
                                        <p:tgtEl>
                                          <p:spTgt spid="54"/>
                                        </p:tgtEl>
                                      </p:cBhvr>
                                    </p:animEffect>
                                  </p:childTnLst>
                                </p:cTn>
                              </p:par>
                              <p:par>
                                <p:cTn id="21" presetID="9"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715171" y="1355712"/>
            <a:ext cx="5096669" cy="1311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Sequence numbers:</a:t>
            </a:r>
          </a:p>
          <a:p>
            <a:pPr marL="635000" marR="0" lvl="1" indent="-277813"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byte stream “</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number” of first byte in segment’s data</a:t>
            </a:r>
            <a:endParaRPr kumimoji="0" lang="en-US" altLang="ja-JP"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7783528" y="3989281"/>
            <a:ext cx="3086106" cy="2541588"/>
            <a:chOff x="3520" y="2404"/>
            <a:chExt cx="1944" cy="160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14"/>
              <a:chOff x="1974" y="2984"/>
              <a:chExt cx="1252" cy="71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520" y="3092"/>
              <a:ext cx="1944"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kern="0" dirty="0">
                  <a:solidFill>
                    <a:srgbClr val="000000"/>
                  </a:solidFill>
                </a:rPr>
                <a:t>outgoing </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8685214" y="6022869"/>
            <a:ext cx="358775" cy="304800"/>
            <a:chOff x="5144" y="3677"/>
            <a:chExt cx="226" cy="192"/>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Narrow" charset="0"/>
                  <a:ea typeface="ＭＳ Ｐゴシック"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6932614" y="3125214"/>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703103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7127877" y="3123626"/>
            <a:ext cx="65087"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7223127" y="3123626"/>
            <a:ext cx="65087"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7319964"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741203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750728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760253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7708902" y="3123626"/>
            <a:ext cx="65087"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7807327" y="3125214"/>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7904164"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800100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8097839"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8193089"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8285164"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8380414"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847725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856615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866140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8755064" y="3122039"/>
            <a:ext cx="65088"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8847139" y="3122039"/>
            <a:ext cx="65088"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894397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903922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912812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922337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932021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9417052" y="3125214"/>
            <a:ext cx="65087"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9513889"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961231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970756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980281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9894889"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9991727" y="3123626"/>
            <a:ext cx="65087"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6792914" y="3861814"/>
            <a:ext cx="3408363" cy="889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6878639" y="3014089"/>
            <a:ext cx="3408363" cy="889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6900864" y="3976114"/>
            <a:ext cx="868363"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7835902" y="3977701"/>
            <a:ext cx="868362"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9329739" y="3976114"/>
            <a:ext cx="801688"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8759827" y="3977701"/>
            <a:ext cx="528637"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6992939" y="3999926"/>
            <a:ext cx="0" cy="233363"/>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8221664" y="3995164"/>
            <a:ext cx="0" cy="233362"/>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9040814" y="3995164"/>
            <a:ext cx="0" cy="233362"/>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9698039" y="3995164"/>
            <a:ext cx="0" cy="233362"/>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6869114" y="4223764"/>
            <a:ext cx="693738"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7850188" y="4230114"/>
            <a:ext cx="1139821" cy="6848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sent, not-yet </a:t>
            </a:r>
            <a:r>
              <a:rPr kumimoji="0" lang="en-US" altLang="en-US" sz="1400" b="0" i="0" u="none" strike="noStrike" kern="0" cap="none" spc="0" normalizeH="0" baseline="0" noProof="0" dirty="0" err="1">
                <a:ln>
                  <a:noFill/>
                </a:ln>
                <a:solidFill>
                  <a:srgbClr val="000000"/>
                </a:solidFill>
                <a:effectLst/>
                <a:uLnTx/>
                <a:uFillTx/>
                <a:latin typeface="Tahoma" panose="020B0604030504040204" pitchFamily="34" charset="0"/>
                <a:ea typeface="ＭＳ Ｐゴシック" panose="020B0600070205080204" pitchFamily="34" charset="-128"/>
                <a:cs typeface="+mn-cs"/>
              </a:rPr>
              <a:t>ACKed</a:t>
            </a:r>
            <a:endPar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90000"/>
              </a:lnSpc>
              <a:spcBef>
                <a:spcPts val="30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in-flight”)</a:t>
            </a:r>
            <a:endPar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8829677" y="4225351"/>
            <a:ext cx="1066800" cy="668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but 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9586914" y="4230114"/>
            <a:ext cx="81915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7929564" y="2658489"/>
            <a:ext cx="1131888"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window size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8696327" y="2882326"/>
            <a:ext cx="593725" cy="136525"/>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7804152" y="2907726"/>
            <a:ext cx="593725" cy="136525"/>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7085014" y="3677664"/>
            <a:ext cx="31781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6321427" y="1140839"/>
            <a:ext cx="2952750" cy="1966912"/>
            <a:chOff x="2600" y="665"/>
            <a:chExt cx="1860"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14"/>
              <a:chOff x="1976" y="2984"/>
              <a:chExt cx="1252" cy="71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ＭＳ Ｐゴシック"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600" y="665"/>
              <a:ext cx="186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740571" y="2803512"/>
            <a:ext cx="5096669" cy="1768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i="1"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Acknowledgements</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endPar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of next byte expected from other side</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cumulative ACK</a:t>
            </a: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651671" y="4633906"/>
            <a:ext cx="5096669" cy="1730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itchFamily="2" charset="2"/>
              <a:buNone/>
              <a:tabLst/>
              <a:defRPr/>
            </a:pPr>
            <a:r>
              <a:rPr kumimoji="0" lang="en-US" altLang="en-US" sz="28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how receiver handles out-of-order segments</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1" u="sng"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 </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spec doesn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say, - up to implementor</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377842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133" name="Text Box 8">
            <a:extLst>
              <a:ext uri="{FF2B5EF4-FFF2-40B4-BE49-F238E27FC236}">
                <a16:creationId xmlns:a16="http://schemas.microsoft.com/office/drawing/2014/main" id="{4BFA7F94-ECDC-4F4E-BAAE-2F377F89AF1C}"/>
              </a:ext>
            </a:extLst>
          </p:cNvPr>
          <p:cNvSpPr txBox="1">
            <a:spLocks noChangeArrowheads="1"/>
          </p:cNvSpPr>
          <p:nvPr/>
        </p:nvSpPr>
        <p:spPr bwMode="auto">
          <a:xfrm>
            <a:off x="1661117" y="4011734"/>
            <a:ext cx="2519185" cy="7571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 echoed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4" name="Text Box 9">
            <a:extLst>
              <a:ext uri="{FF2B5EF4-FFF2-40B4-BE49-F238E27FC236}">
                <a16:creationId xmlns:a16="http://schemas.microsoft.com/office/drawing/2014/main" id="{6F6C270A-95D4-3B45-95CD-2E7A27820BF0}"/>
              </a:ext>
            </a:extLst>
          </p:cNvPr>
          <p:cNvSpPr txBox="1">
            <a:spLocks noChangeArrowheads="1"/>
          </p:cNvSpPr>
          <p:nvPr/>
        </p:nvSpPr>
        <p:spPr bwMode="auto">
          <a:xfrm>
            <a:off x="7229477" y="3001865"/>
            <a:ext cx="3187212" cy="83099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echoes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back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6" name="Text Box 11">
            <a:extLst>
              <a:ext uri="{FF2B5EF4-FFF2-40B4-BE49-F238E27FC236}">
                <a16:creationId xmlns:a16="http://schemas.microsoft.com/office/drawing/2014/main" id="{7AB83FEF-E6C5-3C4E-8F11-410822AB937A}"/>
              </a:ext>
            </a:extLst>
          </p:cNvPr>
          <p:cNvSpPr txBox="1">
            <a:spLocks noChangeArrowheads="1"/>
          </p:cNvSpPr>
          <p:nvPr/>
        </p:nvSpPr>
        <p:spPr bwMode="auto">
          <a:xfrm>
            <a:off x="3961011" y="5644479"/>
            <a:ext cx="3401893"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rPr>
              <a:t>simple telnet scenario</a:t>
            </a:r>
            <a:endParaRPr kumimoji="0" lang="en-US" sz="12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endParaRPr>
          </a:p>
        </p:txBody>
      </p:sp>
      <p:sp>
        <p:nvSpPr>
          <p:cNvPr id="137" name="Text Box 13">
            <a:extLst>
              <a:ext uri="{FF2B5EF4-FFF2-40B4-BE49-F238E27FC236}">
                <a16:creationId xmlns:a16="http://schemas.microsoft.com/office/drawing/2014/main" id="{0851DEB2-88A4-C849-8DEA-02D53E9ABCBD}"/>
              </a:ext>
            </a:extLst>
          </p:cNvPr>
          <p:cNvSpPr txBox="1">
            <a:spLocks noChangeArrowheads="1"/>
          </p:cNvSpPr>
          <p:nvPr/>
        </p:nvSpPr>
        <p:spPr bwMode="auto">
          <a:xfrm>
            <a:off x="7129672" y="1492971"/>
            <a:ext cx="997389"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B</a:t>
            </a:r>
          </a:p>
        </p:txBody>
      </p:sp>
      <p:sp>
        <p:nvSpPr>
          <p:cNvPr id="138" name="Text Box 17">
            <a:extLst>
              <a:ext uri="{FF2B5EF4-FFF2-40B4-BE49-F238E27FC236}">
                <a16:creationId xmlns:a16="http://schemas.microsoft.com/office/drawing/2014/main" id="{847A8C2E-C7AE-5B45-9FFE-DE39BC581384}"/>
              </a:ext>
            </a:extLst>
          </p:cNvPr>
          <p:cNvSpPr txBox="1">
            <a:spLocks noChangeArrowheads="1"/>
          </p:cNvSpPr>
          <p:nvPr/>
        </p:nvSpPr>
        <p:spPr bwMode="auto">
          <a:xfrm>
            <a:off x="3204390" y="1459336"/>
            <a:ext cx="1008610"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A</a:t>
            </a:r>
          </a:p>
        </p:txBody>
      </p:sp>
      <p:grpSp>
        <p:nvGrpSpPr>
          <p:cNvPr id="4" name="Group 3">
            <a:extLst>
              <a:ext uri="{FF2B5EF4-FFF2-40B4-BE49-F238E27FC236}">
                <a16:creationId xmlns:a16="http://schemas.microsoft.com/office/drawing/2014/main" id="{89152BC9-BFE2-2C4F-B7CF-DD705BF09468}"/>
              </a:ext>
            </a:extLst>
          </p:cNvPr>
          <p:cNvGrpSpPr/>
          <p:nvPr/>
        </p:nvGrpSpPr>
        <p:grpSpPr>
          <a:xfrm>
            <a:off x="1499000" y="2541021"/>
            <a:ext cx="5581275" cy="780392"/>
            <a:chOff x="1499000" y="2541021"/>
            <a:chExt cx="5581275" cy="780392"/>
          </a:xfrm>
        </p:grpSpPr>
        <p:sp>
          <p:nvSpPr>
            <p:cNvPr id="131" name="Line 4">
              <a:extLst>
                <a:ext uri="{FF2B5EF4-FFF2-40B4-BE49-F238E27FC236}">
                  <a16:creationId xmlns:a16="http://schemas.microsoft.com/office/drawing/2014/main" id="{4E48AD8B-7F93-B847-8494-F0B86AABA007}"/>
                </a:ext>
              </a:extLst>
            </p:cNvPr>
            <p:cNvSpPr>
              <a:spLocks noChangeShapeType="1"/>
            </p:cNvSpPr>
            <p:nvPr/>
          </p:nvSpPr>
          <p:spPr bwMode="auto">
            <a:xfrm>
              <a:off x="4354237" y="2749913"/>
              <a:ext cx="2586037" cy="57150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2" name="Text Box 7">
              <a:extLst>
                <a:ext uri="{FF2B5EF4-FFF2-40B4-BE49-F238E27FC236}">
                  <a16:creationId xmlns:a16="http://schemas.microsoft.com/office/drawing/2014/main" id="{B9E9C219-DA90-8A41-A18D-4DF67A2B1B94}"/>
                </a:ext>
              </a:extLst>
            </p:cNvPr>
            <p:cNvSpPr txBox="1">
              <a:spLocks noChangeArrowheads="1"/>
            </p:cNvSpPr>
            <p:nvPr/>
          </p:nvSpPr>
          <p:spPr bwMode="auto">
            <a:xfrm>
              <a:off x="1499000" y="2541021"/>
              <a:ext cx="2725007"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 types</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9" name="Rectangle 18">
              <a:extLst>
                <a:ext uri="{FF2B5EF4-FFF2-40B4-BE49-F238E27FC236}">
                  <a16:creationId xmlns:a16="http://schemas.microsoft.com/office/drawing/2014/main" id="{35BA661F-5A22-C84E-B47D-9147B3088598}"/>
                </a:ext>
              </a:extLst>
            </p:cNvPr>
            <p:cNvSpPr>
              <a:spLocks noChangeArrowheads="1"/>
            </p:cNvSpPr>
            <p:nvPr/>
          </p:nvSpPr>
          <p:spPr bwMode="auto">
            <a:xfrm>
              <a:off x="5167037" y="2841988"/>
              <a:ext cx="814387" cy="37941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0" name="Text Box 19">
              <a:extLst>
                <a:ext uri="{FF2B5EF4-FFF2-40B4-BE49-F238E27FC236}">
                  <a16:creationId xmlns:a16="http://schemas.microsoft.com/office/drawing/2014/main" id="{880D64B6-5AB7-0245-B925-5A511DDE93D7}"/>
                </a:ext>
              </a:extLst>
            </p:cNvPr>
            <p:cNvSpPr txBox="1">
              <a:spLocks noChangeArrowheads="1"/>
            </p:cNvSpPr>
            <p:nvPr/>
          </p:nvSpPr>
          <p:spPr bwMode="auto">
            <a:xfrm>
              <a:off x="4260272" y="2854620"/>
              <a:ext cx="2820003"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Seq=42, ACK=79, data =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30581A9F-48A7-D546-AB16-5A259024E309}"/>
              </a:ext>
            </a:extLst>
          </p:cNvPr>
          <p:cNvGrpSpPr/>
          <p:nvPr/>
        </p:nvGrpSpPr>
        <p:grpSpPr>
          <a:xfrm>
            <a:off x="4264368" y="3523026"/>
            <a:ext cx="2813399" cy="800100"/>
            <a:chOff x="4264368" y="3523026"/>
            <a:chExt cx="2813399" cy="800100"/>
          </a:xfrm>
        </p:grpSpPr>
        <p:sp>
          <p:nvSpPr>
            <p:cNvPr id="135" name="Line 10">
              <a:extLst>
                <a:ext uri="{FF2B5EF4-FFF2-40B4-BE49-F238E27FC236}">
                  <a16:creationId xmlns:a16="http://schemas.microsoft.com/office/drawing/2014/main" id="{7C681F4C-24E8-5D43-BE10-D3949F61CDFA}"/>
                </a:ext>
              </a:extLst>
            </p:cNvPr>
            <p:cNvSpPr>
              <a:spLocks noChangeShapeType="1"/>
            </p:cNvSpPr>
            <p:nvPr/>
          </p:nvSpPr>
          <p:spPr bwMode="auto">
            <a:xfrm flipH="1">
              <a:off x="4344712" y="3523026"/>
              <a:ext cx="2554287" cy="80010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1" name="Rectangle 20">
              <a:extLst>
                <a:ext uri="{FF2B5EF4-FFF2-40B4-BE49-F238E27FC236}">
                  <a16:creationId xmlns:a16="http://schemas.microsoft.com/office/drawing/2014/main" id="{E3E3363E-9511-1A43-912C-05D171708B3A}"/>
                </a:ext>
              </a:extLst>
            </p:cNvPr>
            <p:cNvSpPr>
              <a:spLocks noChangeArrowheads="1"/>
            </p:cNvSpPr>
            <p:nvPr/>
          </p:nvSpPr>
          <p:spPr bwMode="auto">
            <a:xfrm>
              <a:off x="5201962" y="3800838"/>
              <a:ext cx="823912" cy="24606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2" name="Text Box 21">
              <a:extLst>
                <a:ext uri="{FF2B5EF4-FFF2-40B4-BE49-F238E27FC236}">
                  <a16:creationId xmlns:a16="http://schemas.microsoft.com/office/drawing/2014/main" id="{18709FF4-595B-2F4F-9697-F2C14F760728}"/>
                </a:ext>
              </a:extLst>
            </p:cNvPr>
            <p:cNvSpPr txBox="1">
              <a:spLocks noChangeArrowheads="1"/>
            </p:cNvSpPr>
            <p:nvPr/>
          </p:nvSpPr>
          <p:spPr bwMode="auto">
            <a:xfrm>
              <a:off x="4264368" y="3736718"/>
              <a:ext cx="2813399"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Seq=79, ACK=43, data = </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1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A6C1350-9453-1E48-8790-F100F9587769}"/>
              </a:ext>
            </a:extLst>
          </p:cNvPr>
          <p:cNvGrpSpPr/>
          <p:nvPr/>
        </p:nvGrpSpPr>
        <p:grpSpPr>
          <a:xfrm>
            <a:off x="4339949" y="4518388"/>
            <a:ext cx="2590800" cy="506413"/>
            <a:chOff x="4339949" y="4518388"/>
            <a:chExt cx="2590800" cy="506413"/>
          </a:xfrm>
        </p:grpSpPr>
        <p:sp>
          <p:nvSpPr>
            <p:cNvPr id="130" name="Line 3">
              <a:extLst>
                <a:ext uri="{FF2B5EF4-FFF2-40B4-BE49-F238E27FC236}">
                  <a16:creationId xmlns:a16="http://schemas.microsoft.com/office/drawing/2014/main" id="{21939EAE-12FE-4B4B-8477-DA966E53E581}"/>
                </a:ext>
              </a:extLst>
            </p:cNvPr>
            <p:cNvSpPr>
              <a:spLocks noChangeShapeType="1"/>
            </p:cNvSpPr>
            <p:nvPr/>
          </p:nvSpPr>
          <p:spPr bwMode="auto">
            <a:xfrm>
              <a:off x="4339949" y="4518388"/>
              <a:ext cx="2590800" cy="506413"/>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3" name="Rectangle 22">
              <a:extLst>
                <a:ext uri="{FF2B5EF4-FFF2-40B4-BE49-F238E27FC236}">
                  <a16:creationId xmlns:a16="http://schemas.microsoft.com/office/drawing/2014/main" id="{36373196-F0F3-9041-A157-0DFF0B56BE41}"/>
                </a:ext>
              </a:extLst>
            </p:cNvPr>
            <p:cNvSpPr>
              <a:spLocks noChangeArrowheads="1"/>
            </p:cNvSpPr>
            <p:nvPr/>
          </p:nvSpPr>
          <p:spPr bwMode="auto">
            <a:xfrm>
              <a:off x="5268637" y="4648563"/>
              <a:ext cx="958850" cy="357188"/>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4" name="Text Box 23">
              <a:extLst>
                <a:ext uri="{FF2B5EF4-FFF2-40B4-BE49-F238E27FC236}">
                  <a16:creationId xmlns:a16="http://schemas.microsoft.com/office/drawing/2014/main" id="{2C94660D-0BE1-434B-85A6-BB22849908C7}"/>
                </a:ext>
              </a:extLst>
            </p:cNvPr>
            <p:cNvSpPr txBox="1">
              <a:spLocks noChangeArrowheads="1"/>
            </p:cNvSpPr>
            <p:nvPr/>
          </p:nvSpPr>
          <p:spPr bwMode="auto">
            <a:xfrm>
              <a:off x="4934710" y="4609843"/>
              <a:ext cx="1712264"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Seq=43, ACK=80</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45" name="Line 24">
            <a:extLst>
              <a:ext uri="{FF2B5EF4-FFF2-40B4-BE49-F238E27FC236}">
                <a16:creationId xmlns:a16="http://schemas.microsoft.com/office/drawing/2014/main" id="{4198420A-33F5-1542-B39F-616C0F629FE7}"/>
              </a:ext>
            </a:extLst>
          </p:cNvPr>
          <p:cNvSpPr>
            <a:spLocks noChangeShapeType="1"/>
          </p:cNvSpPr>
          <p:nvPr/>
        </p:nvSpPr>
        <p:spPr bwMode="auto">
          <a:xfrm>
            <a:off x="4332012" y="2508613"/>
            <a:ext cx="0" cy="2587625"/>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6" name="Line 25">
            <a:extLst>
              <a:ext uri="{FF2B5EF4-FFF2-40B4-BE49-F238E27FC236}">
                <a16:creationId xmlns:a16="http://schemas.microsoft.com/office/drawing/2014/main" id="{C59AD6B4-1F7E-D046-AE58-B0A2143452E4}"/>
              </a:ext>
            </a:extLst>
          </p:cNvPr>
          <p:cNvSpPr>
            <a:spLocks noChangeShapeType="1"/>
          </p:cNvSpPr>
          <p:nvPr/>
        </p:nvSpPr>
        <p:spPr bwMode="auto">
          <a:xfrm>
            <a:off x="6994249" y="2561001"/>
            <a:ext cx="0" cy="2587625"/>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147" name="Group 27">
            <a:extLst>
              <a:ext uri="{FF2B5EF4-FFF2-40B4-BE49-F238E27FC236}">
                <a16:creationId xmlns:a16="http://schemas.microsoft.com/office/drawing/2014/main" id="{78A4C821-5D3D-F049-95FB-64A6C2EFC29B}"/>
              </a:ext>
            </a:extLst>
          </p:cNvPr>
          <p:cNvGrpSpPr>
            <a:grpSpLocks/>
          </p:cNvGrpSpPr>
          <p:nvPr/>
        </p:nvGrpSpPr>
        <p:grpSpPr bwMode="auto">
          <a:xfrm>
            <a:off x="3824012" y="1687876"/>
            <a:ext cx="755650" cy="782637"/>
            <a:chOff x="-44" y="1473"/>
            <a:chExt cx="981" cy="1105"/>
          </a:xfrm>
        </p:grpSpPr>
        <p:pic>
          <p:nvPicPr>
            <p:cNvPr id="148" name="Picture 28" descr="desktop_computer_stylized_medium">
              <a:extLst>
                <a:ext uri="{FF2B5EF4-FFF2-40B4-BE49-F238E27FC236}">
                  <a16:creationId xmlns:a16="http://schemas.microsoft.com/office/drawing/2014/main" id="{37E197D2-A990-E643-BBEF-3FDB8B30E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29">
              <a:extLst>
                <a:ext uri="{FF2B5EF4-FFF2-40B4-BE49-F238E27FC236}">
                  <a16:creationId xmlns:a16="http://schemas.microsoft.com/office/drawing/2014/main" id="{B63C2E39-A8CB-1F4B-B3CA-E65FF2976D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50" name="Group 30">
            <a:extLst>
              <a:ext uri="{FF2B5EF4-FFF2-40B4-BE49-F238E27FC236}">
                <a16:creationId xmlns:a16="http://schemas.microsoft.com/office/drawing/2014/main" id="{AEA67504-808C-2C43-80AA-6BED564C9A22}"/>
              </a:ext>
            </a:extLst>
          </p:cNvPr>
          <p:cNvGrpSpPr>
            <a:grpSpLocks/>
          </p:cNvGrpSpPr>
          <p:nvPr/>
        </p:nvGrpSpPr>
        <p:grpSpPr bwMode="auto">
          <a:xfrm flipH="1">
            <a:off x="6686274" y="1727563"/>
            <a:ext cx="788988" cy="862013"/>
            <a:chOff x="-44" y="1473"/>
            <a:chExt cx="981" cy="1105"/>
          </a:xfrm>
        </p:grpSpPr>
        <p:pic>
          <p:nvPicPr>
            <p:cNvPr id="151" name="Picture 31" descr="desktop_computer_stylized_medium">
              <a:extLst>
                <a:ext uri="{FF2B5EF4-FFF2-40B4-BE49-F238E27FC236}">
                  <a16:creationId xmlns:a16="http://schemas.microsoft.com/office/drawing/2014/main" id="{0B37A6B2-9E4A-114B-85F9-5E3DF620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32">
              <a:extLst>
                <a:ext uri="{FF2B5EF4-FFF2-40B4-BE49-F238E27FC236}">
                  <a16:creationId xmlns:a16="http://schemas.microsoft.com/office/drawing/2014/main" id="{100E17DE-5CEE-AB45-8E97-F0E8B661790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178778AE-4599-7841-B71E-D835F9A5393E}"/>
              </a:ext>
            </a:extLst>
          </p:cNvPr>
          <p:cNvGrpSpPr/>
          <p:nvPr/>
        </p:nvGrpSpPr>
        <p:grpSpPr>
          <a:xfrm>
            <a:off x="4692316" y="2815389"/>
            <a:ext cx="1388485" cy="1371600"/>
            <a:chOff x="4692316" y="2815389"/>
            <a:chExt cx="1388485" cy="1371600"/>
          </a:xfrm>
        </p:grpSpPr>
        <p:sp>
          <p:nvSpPr>
            <p:cNvPr id="3" name="Oval 2">
              <a:extLst>
                <a:ext uri="{FF2B5EF4-FFF2-40B4-BE49-F238E27FC236}">
                  <a16:creationId xmlns:a16="http://schemas.microsoft.com/office/drawing/2014/main" id="{AB715EF6-F294-3449-96CB-B6947A099ADE}"/>
                </a:ext>
              </a:extLst>
            </p:cNvPr>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D783624-80C6-2148-8502-F1C29047872A}"/>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07B7D31-A373-0B4B-A1B5-F4FD39A2F3C3}"/>
                </a:ext>
              </a:extLst>
            </p:cNvPr>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45AF06C-D673-CA4F-A51B-93240818CB9A}"/>
              </a:ext>
            </a:extLst>
          </p:cNvPr>
          <p:cNvGrpSpPr/>
          <p:nvPr/>
        </p:nvGrpSpPr>
        <p:grpSpPr>
          <a:xfrm>
            <a:off x="4684295" y="3737810"/>
            <a:ext cx="1982043" cy="1307432"/>
            <a:chOff x="4692316" y="2815389"/>
            <a:chExt cx="1982043" cy="1307432"/>
          </a:xfrm>
        </p:grpSpPr>
        <p:sp>
          <p:nvSpPr>
            <p:cNvPr id="36" name="Oval 35">
              <a:extLst>
                <a:ext uri="{FF2B5EF4-FFF2-40B4-BE49-F238E27FC236}">
                  <a16:creationId xmlns:a16="http://schemas.microsoft.com/office/drawing/2014/main" id="{6B1B5065-4044-F742-9CE7-C6C1E51A71E8}"/>
                </a:ext>
              </a:extLst>
            </p:cNvPr>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5F4BEC1-9A8B-BA47-BC77-A5A357B8A4B6}"/>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1894C7DC-0B9B-5648-ACEB-7945930EE55B}"/>
                </a:ext>
              </a:extLst>
            </p:cNvPr>
            <p:cNvCxnSpPr>
              <a:cxnSpLocks/>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672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dissolve">
                                      <p:cBhvr>
                                        <p:cTn id="11" dur="500"/>
                                        <p:tgtEl>
                                          <p:spTgt spid="13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dissolve">
                                      <p:cBhvr>
                                        <p:cTn id="19" dur="500"/>
                                        <p:tgtEl>
                                          <p:spTgt spid="1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9" name="Rectangle 1027">
            <a:extLst>
              <a:ext uri="{FF2B5EF4-FFF2-40B4-BE49-F238E27FC236}">
                <a16:creationId xmlns:a16="http://schemas.microsoft.com/office/drawing/2014/main" id="{E2121436-377D-9943-817E-B014539AAB14}"/>
              </a:ext>
            </a:extLst>
          </p:cNvPr>
          <p:cNvSpPr txBox="1">
            <a:spLocks noChangeArrowheads="1"/>
          </p:cNvSpPr>
          <p:nvPr/>
        </p:nvSpPr>
        <p:spPr>
          <a:xfrm>
            <a:off x="673789" y="1393136"/>
            <a:ext cx="521344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how to set TCP timeout value?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longer than RTT,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but RTT varies!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short: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premature timeout, unnecessary retransmissions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long:</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slow reaction to segment loss</a:t>
            </a:r>
          </a:p>
        </p:txBody>
      </p:sp>
      <p:sp>
        <p:nvSpPr>
          <p:cNvPr id="30" name="Rectangle 1028">
            <a:extLst>
              <a:ext uri="{FF2B5EF4-FFF2-40B4-BE49-F238E27FC236}">
                <a16:creationId xmlns:a16="http://schemas.microsoft.com/office/drawing/2014/main" id="{EBDCCB72-DE33-3D44-BBEA-E4C6F08C3D8E}"/>
              </a:ext>
            </a:extLst>
          </p:cNvPr>
          <p:cNvSpPr txBox="1">
            <a:spLocks noChangeArrowheads="1"/>
          </p:cNvSpPr>
          <p:nvPr/>
        </p:nvSpPr>
        <p:spPr>
          <a:xfrm>
            <a:off x="6258838" y="1393136"/>
            <a:ext cx="55659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3200" b="0" i="0"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how to estimate RTT?</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i="0" u="none" strike="noStrike" kern="1200" cap="none" spc="0" normalizeH="0" baseline="0" noProof="0" dirty="0" err="1">
                <a:ln>
                  <a:noFill/>
                </a:ln>
                <a:solidFill>
                  <a:srgbClr val="000099"/>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measured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time from segment transmission until ACK receipt</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ignore retransmissions</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i="0" u="none" strike="noStrike" kern="1200" cap="none" spc="0" normalizeH="0" baseline="0" noProof="0" dirty="0" err="1">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i="0" u="none" strike="noStrike" kern="1200" cap="none" spc="0" normalizeH="0" baseline="0" noProof="0" dirty="0">
                <a:ln>
                  <a:noFill/>
                </a:ln>
                <a:solidFill>
                  <a:srgbClr val="0000A8"/>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will vary, want estimated RTT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smoother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average several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recent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measurements, not just current </a:t>
            </a:r>
            <a:r>
              <a:rPr kumimoji="0" lang="en-US" altLang="en-US" sz="2400" i="0" u="none" strike="noStrike" kern="1200" cap="none" spc="0" normalizeH="0" baseline="0" noProof="0" dirty="0" err="1">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endParaRPr kumimoji="0" lang="en-US" altLang="en-US" sz="240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endParaRPr>
          </a:p>
        </p:txBody>
      </p:sp>
    </p:spTree>
    <p:extLst>
      <p:ext uri="{BB962C8B-B14F-4D97-AF65-F5344CB8AC3E}">
        <p14:creationId xmlns:p14="http://schemas.microsoft.com/office/powerpoint/2010/main" val="100885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F844AE2-7CBB-B241-ABD8-7F7D48828D4B}"/>
              </a:ext>
            </a:extLst>
          </p:cNvPr>
          <p:cNvSpPr/>
          <p:nvPr/>
        </p:nvSpPr>
        <p:spPr>
          <a:xfrm>
            <a:off x="876300" y="1261543"/>
            <a:ext cx="8974869"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8" name="Text Box 3">
            <a:extLst>
              <a:ext uri="{FF2B5EF4-FFF2-40B4-BE49-F238E27FC236}">
                <a16:creationId xmlns:a16="http://schemas.microsoft.com/office/drawing/2014/main" id="{6466E19A-B1DF-1A42-B002-F49CA04A4C03}"/>
              </a:ext>
            </a:extLst>
          </p:cNvPr>
          <p:cNvSpPr txBox="1">
            <a:spLocks noChangeArrowheads="1"/>
          </p:cNvSpPr>
          <p:nvPr/>
        </p:nvSpPr>
        <p:spPr bwMode="auto">
          <a:xfrm>
            <a:off x="876300" y="1246817"/>
            <a:ext cx="9052479"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(1-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SampleRTT</a:t>
            </a:r>
            <a:endPar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31" name="Rectangle 4">
            <a:extLst>
              <a:ext uri="{FF2B5EF4-FFF2-40B4-BE49-F238E27FC236}">
                <a16:creationId xmlns:a16="http://schemas.microsoft.com/office/drawing/2014/main" id="{4A4474B4-4EC5-0C4B-8B43-3433BA1CD706}"/>
              </a:ext>
            </a:extLst>
          </p:cNvPr>
          <p:cNvSpPr>
            <a:spLocks noChangeArrowheads="1"/>
          </p:cNvSpPr>
          <p:nvPr/>
        </p:nvSpPr>
        <p:spPr bwMode="auto">
          <a:xfrm>
            <a:off x="951602" y="1857328"/>
            <a:ext cx="7067550" cy="14244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e</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xponential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w</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eighted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oving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verage (EWMA)</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influence of past sample decreases exponentially fast</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typical value: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 </a:t>
            </a:r>
            <a:r>
              <a:rPr kumimoji="0" lang="en-US" sz="24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0.125</a:t>
            </a:r>
          </a:p>
        </p:txBody>
      </p:sp>
      <p:grpSp>
        <p:nvGrpSpPr>
          <p:cNvPr id="5" name="Group 4">
            <a:extLst>
              <a:ext uri="{FF2B5EF4-FFF2-40B4-BE49-F238E27FC236}">
                <a16:creationId xmlns:a16="http://schemas.microsoft.com/office/drawing/2014/main" id="{F081A723-2F83-4149-BCD6-BF02F3F3BE24}"/>
              </a:ext>
            </a:extLst>
          </p:cNvPr>
          <p:cNvGrpSpPr/>
          <p:nvPr/>
        </p:nvGrpSpPr>
        <p:grpSpPr>
          <a:xfrm>
            <a:off x="4673229" y="2443135"/>
            <a:ext cx="6448425" cy="4292600"/>
            <a:chOff x="1531938" y="2565400"/>
            <a:chExt cx="6448425" cy="4292600"/>
          </a:xfrm>
        </p:grpSpPr>
        <p:grpSp>
          <p:nvGrpSpPr>
            <p:cNvPr id="25" name="Group 14">
              <a:extLst>
                <a:ext uri="{FF2B5EF4-FFF2-40B4-BE49-F238E27FC236}">
                  <a16:creationId xmlns:a16="http://schemas.microsoft.com/office/drawing/2014/main" id="{B47CB747-71BF-F246-8D51-35EDB4E56B20}"/>
                </a:ext>
              </a:extLst>
            </p:cNvPr>
            <p:cNvGrpSpPr>
              <a:grpSpLocks/>
            </p:cNvGrpSpPr>
            <p:nvPr/>
          </p:nvGrpSpPr>
          <p:grpSpPr bwMode="auto">
            <a:xfrm>
              <a:off x="1708150" y="2565400"/>
              <a:ext cx="6272213" cy="4292600"/>
              <a:chOff x="782" y="1865"/>
              <a:chExt cx="3951" cy="2704"/>
            </a:xfrm>
          </p:grpSpPr>
          <p:pic>
            <p:nvPicPr>
              <p:cNvPr id="26" name="Picture 12">
                <a:extLst>
                  <a:ext uri="{FF2B5EF4-FFF2-40B4-BE49-F238E27FC236}">
                    <a16:creationId xmlns:a16="http://schemas.microsoft.com/office/drawing/2014/main" id="{1B79C964-96AD-AA4A-B4CF-C6377C29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3">
                <a:extLst>
                  <a:ext uri="{FF2B5EF4-FFF2-40B4-BE49-F238E27FC236}">
                    <a16:creationId xmlns:a16="http://schemas.microsoft.com/office/drawing/2014/main" id="{92FABEFD-E51C-0A49-A008-5D94B930D232}"/>
                  </a:ext>
                </a:extLst>
              </p:cNvPr>
              <p:cNvSpPr>
                <a:spLocks noChangeArrowheads="1"/>
              </p:cNvSpPr>
              <p:nvPr/>
            </p:nvSpPr>
            <p:spPr bwMode="auto">
              <a:xfrm>
                <a:off x="2070" y="1926"/>
                <a:ext cx="1404" cy="168"/>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 name="Text Box 18">
              <a:extLst>
                <a:ext uri="{FF2B5EF4-FFF2-40B4-BE49-F238E27FC236}">
                  <a16:creationId xmlns:a16="http://schemas.microsoft.com/office/drawing/2014/main" id="{F9CA757D-88CC-BF41-8C8F-6A16BC6C043B}"/>
                </a:ext>
              </a:extLst>
            </p:cNvPr>
            <p:cNvSpPr txBox="1">
              <a:spLocks noChangeArrowheads="1"/>
            </p:cNvSpPr>
            <p:nvPr/>
          </p:nvSpPr>
          <p:spPr bwMode="auto">
            <a:xfrm rot="10800000">
              <a:off x="1531938" y="3535363"/>
              <a:ext cx="428625" cy="174783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RTT (milliseconds)</a:t>
              </a:r>
            </a:p>
          </p:txBody>
        </p:sp>
        <p:sp>
          <p:nvSpPr>
            <p:cNvPr id="33" name="Text Box 19">
              <a:extLst>
                <a:ext uri="{FF2B5EF4-FFF2-40B4-BE49-F238E27FC236}">
                  <a16:creationId xmlns:a16="http://schemas.microsoft.com/office/drawing/2014/main" id="{5783915F-0896-D04A-9D0B-BE930F53923F}"/>
                </a:ext>
              </a:extLst>
            </p:cNvPr>
            <p:cNvSpPr txBox="1">
              <a:spLocks noChangeArrowheads="1"/>
            </p:cNvSpPr>
            <p:nvPr/>
          </p:nvSpPr>
          <p:spPr bwMode="auto">
            <a:xfrm>
              <a:off x="2265363" y="3168650"/>
              <a:ext cx="386715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RTT:</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gaia.cs.umass.edu</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to</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fantasia.eurecom.fr</a:t>
              </a:r>
            </a:p>
          </p:txBody>
        </p:sp>
        <p:sp>
          <p:nvSpPr>
            <p:cNvPr id="34" name="Text Box 20">
              <a:extLst>
                <a:ext uri="{FF2B5EF4-FFF2-40B4-BE49-F238E27FC236}">
                  <a16:creationId xmlns:a16="http://schemas.microsoft.com/office/drawing/2014/main" id="{FDF3CC5E-05FF-9348-AFEA-B37BF0709D00}"/>
                </a:ext>
              </a:extLst>
            </p:cNvPr>
            <p:cNvSpPr txBox="1">
              <a:spLocks noChangeArrowheads="1"/>
            </p:cNvSpPr>
            <p:nvPr/>
          </p:nvSpPr>
          <p:spPr bwMode="auto">
            <a:xfrm>
              <a:off x="6221413" y="5230813"/>
              <a:ext cx="11811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sampleRTT</a:t>
              </a:r>
            </a:p>
          </p:txBody>
        </p:sp>
        <p:sp>
          <p:nvSpPr>
            <p:cNvPr id="35" name="Text Box 21">
              <a:extLst>
                <a:ext uri="{FF2B5EF4-FFF2-40B4-BE49-F238E27FC236}">
                  <a16:creationId xmlns:a16="http://schemas.microsoft.com/office/drawing/2014/main" id="{F17B9932-059C-5C46-AFDC-5141617F4B50}"/>
                </a:ext>
              </a:extLst>
            </p:cNvPr>
            <p:cNvSpPr txBox="1">
              <a:spLocks noChangeArrowheads="1"/>
            </p:cNvSpPr>
            <p:nvPr/>
          </p:nvSpPr>
          <p:spPr bwMode="auto">
            <a:xfrm>
              <a:off x="6215063" y="5548313"/>
              <a:ext cx="14319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EstimatedRTT</a:t>
              </a:r>
            </a:p>
          </p:txBody>
        </p:sp>
        <p:sp>
          <p:nvSpPr>
            <p:cNvPr id="36" name="AutoShape 22">
              <a:extLst>
                <a:ext uri="{FF2B5EF4-FFF2-40B4-BE49-F238E27FC236}">
                  <a16:creationId xmlns:a16="http://schemas.microsoft.com/office/drawing/2014/main" id="{5C984DD6-69E3-6841-B32A-69B38C890B14}"/>
                </a:ext>
              </a:extLst>
            </p:cNvPr>
            <p:cNvSpPr>
              <a:spLocks noChangeArrowheads="1"/>
            </p:cNvSpPr>
            <p:nvPr/>
          </p:nvSpPr>
          <p:spPr bwMode="auto">
            <a:xfrm>
              <a:off x="6005513" y="5343525"/>
              <a:ext cx="147637" cy="142875"/>
            </a:xfrm>
            <a:prstGeom prst="diamond">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7" name="AutoShape 23">
              <a:extLst>
                <a:ext uri="{FF2B5EF4-FFF2-40B4-BE49-F238E27FC236}">
                  <a16:creationId xmlns:a16="http://schemas.microsoft.com/office/drawing/2014/main" id="{949FCF6B-A257-E540-8887-09B596633DCF}"/>
                </a:ext>
              </a:extLst>
            </p:cNvPr>
            <p:cNvSpPr>
              <a:spLocks noChangeArrowheads="1"/>
            </p:cNvSpPr>
            <p:nvPr/>
          </p:nvSpPr>
          <p:spPr bwMode="auto">
            <a:xfrm rot="2776382">
              <a:off x="6011069" y="5633244"/>
              <a:ext cx="147637" cy="142875"/>
            </a:xfrm>
            <a:prstGeom prst="diamond">
              <a:avLst/>
            </a:prstGeom>
            <a:solidFill>
              <a:srgbClr val="FF66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8" name="Rectangle 24">
              <a:extLst>
                <a:ext uri="{FF2B5EF4-FFF2-40B4-BE49-F238E27FC236}">
                  <a16:creationId xmlns:a16="http://schemas.microsoft.com/office/drawing/2014/main" id="{1C4D877B-9F3D-6342-9DFB-B8DAC5F2E1C6}"/>
                </a:ext>
              </a:extLst>
            </p:cNvPr>
            <p:cNvSpPr>
              <a:spLocks noChangeArrowheads="1"/>
            </p:cNvSpPr>
            <p:nvPr/>
          </p:nvSpPr>
          <p:spPr bwMode="auto">
            <a:xfrm>
              <a:off x="4108450" y="6389688"/>
              <a:ext cx="1863725" cy="46831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 name="Group 15">
              <a:extLst>
                <a:ext uri="{FF2B5EF4-FFF2-40B4-BE49-F238E27FC236}">
                  <a16:creationId xmlns:a16="http://schemas.microsoft.com/office/drawing/2014/main" id="{46A7C35C-F55E-D448-9F19-A868DE731AA0}"/>
                </a:ext>
              </a:extLst>
            </p:cNvPr>
            <p:cNvGrpSpPr>
              <a:grpSpLocks/>
            </p:cNvGrpSpPr>
            <p:nvPr/>
          </p:nvGrpSpPr>
          <p:grpSpPr bwMode="auto">
            <a:xfrm>
              <a:off x="4041775" y="6386513"/>
              <a:ext cx="1512888" cy="336550"/>
              <a:chOff x="2343" y="3645"/>
              <a:chExt cx="953" cy="212"/>
            </a:xfrm>
          </p:grpSpPr>
          <p:sp>
            <p:nvSpPr>
              <p:cNvPr id="40" name="Rectangle 16">
                <a:extLst>
                  <a:ext uri="{FF2B5EF4-FFF2-40B4-BE49-F238E27FC236}">
                    <a16:creationId xmlns:a16="http://schemas.microsoft.com/office/drawing/2014/main" id="{76A5B688-5F66-A646-903E-26608C06EFAA}"/>
                  </a:ext>
                </a:extLst>
              </p:cNvPr>
              <p:cNvSpPr>
                <a:spLocks noChangeArrowheads="1"/>
              </p:cNvSpPr>
              <p:nvPr/>
            </p:nvSpPr>
            <p:spPr bwMode="auto">
              <a:xfrm>
                <a:off x="2592" y="3695"/>
                <a:ext cx="527" cy="98"/>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17">
                <a:extLst>
                  <a:ext uri="{FF2B5EF4-FFF2-40B4-BE49-F238E27FC236}">
                    <a16:creationId xmlns:a16="http://schemas.microsoft.com/office/drawing/2014/main" id="{9530FDC0-AF61-1C41-8AC4-6B29BC1A8D3C}"/>
                  </a:ext>
                </a:extLst>
              </p:cNvPr>
              <p:cNvSpPr txBox="1">
                <a:spLocks noChangeArrowheads="1"/>
              </p:cNvSpPr>
              <p:nvPr/>
            </p:nvSpPr>
            <p:spPr bwMode="auto">
              <a:xfrm>
                <a:off x="2343" y="3645"/>
                <a:ext cx="953"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time (seconds)</a:t>
                </a:r>
              </a:p>
            </p:txBody>
          </p:sp>
        </p:grpSp>
      </p:grpSp>
    </p:spTree>
    <p:extLst>
      <p:ext uri="{BB962C8B-B14F-4D97-AF65-F5344CB8AC3E}">
        <p14:creationId xmlns:p14="http://schemas.microsoft.com/office/powerpoint/2010/main" val="346905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59" name="Rectangle 5">
            <a:extLst>
              <a:ext uri="{FF2B5EF4-FFF2-40B4-BE49-F238E27FC236}">
                <a16:creationId xmlns:a16="http://schemas.microsoft.com/office/drawing/2014/main" id="{818E497C-5ADD-8648-BF4A-762A1B89120F}"/>
              </a:ext>
            </a:extLst>
          </p:cNvPr>
          <p:cNvSpPr txBox="1">
            <a:spLocks noChangeArrowheads="1"/>
          </p:cNvSpPr>
          <p:nvPr/>
        </p:nvSpPr>
        <p:spPr>
          <a:xfrm>
            <a:off x="635138" y="1537841"/>
            <a:ext cx="11327678" cy="1129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 interval:</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plus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safety margin”</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large variation in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 a larger safety margin</a:t>
            </a:r>
          </a:p>
        </p:txBody>
      </p:sp>
      <p:grpSp>
        <p:nvGrpSpPr>
          <p:cNvPr id="5" name="Group 4">
            <a:extLst>
              <a:ext uri="{FF2B5EF4-FFF2-40B4-BE49-F238E27FC236}">
                <a16:creationId xmlns:a16="http://schemas.microsoft.com/office/drawing/2014/main" id="{98DFD149-D3B6-7049-8FD3-A4E0D481C064}"/>
              </a:ext>
            </a:extLst>
          </p:cNvPr>
          <p:cNvGrpSpPr/>
          <p:nvPr/>
        </p:nvGrpSpPr>
        <p:grpSpPr>
          <a:xfrm>
            <a:off x="1061454" y="2679700"/>
            <a:ext cx="9532485" cy="1193800"/>
            <a:chOff x="858254" y="2667000"/>
            <a:chExt cx="9532485" cy="1193800"/>
          </a:xfrm>
        </p:grpSpPr>
        <p:sp>
          <p:nvSpPr>
            <p:cNvPr id="70" name="Rectangle 69">
              <a:extLst>
                <a:ext uri="{FF2B5EF4-FFF2-40B4-BE49-F238E27FC236}">
                  <a16:creationId xmlns:a16="http://schemas.microsoft.com/office/drawing/2014/main" id="{6D78BD41-D638-4D4B-B561-317912C0037E}"/>
                </a:ext>
              </a:extLst>
            </p:cNvPr>
            <p:cNvSpPr/>
            <p:nvPr/>
          </p:nvSpPr>
          <p:spPr>
            <a:xfrm>
              <a:off x="858254" y="2667000"/>
              <a:ext cx="9532485"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13">
              <a:extLst>
                <a:ext uri="{FF2B5EF4-FFF2-40B4-BE49-F238E27FC236}">
                  <a16:creationId xmlns:a16="http://schemas.microsoft.com/office/drawing/2014/main" id="{13338CC9-61FA-4847-87D5-4B4830DB87F4}"/>
                </a:ext>
              </a:extLst>
            </p:cNvPr>
            <p:cNvSpPr>
              <a:spLocks noChangeArrowheads="1"/>
            </p:cNvSpPr>
            <p:nvPr/>
          </p:nvSpPr>
          <p:spPr bwMode="auto">
            <a:xfrm>
              <a:off x="859979" y="2701243"/>
              <a:ext cx="7918450" cy="692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TimeoutInterval</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+ 4*</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DevRTT</a:t>
              </a:r>
              <a:endPar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endParaRPr>
            </a:p>
          </p:txBody>
        </p:sp>
        <p:sp>
          <p:nvSpPr>
            <p:cNvPr id="63" name="Text Box 14">
              <a:extLst>
                <a:ext uri="{FF2B5EF4-FFF2-40B4-BE49-F238E27FC236}">
                  <a16:creationId xmlns:a16="http://schemas.microsoft.com/office/drawing/2014/main" id="{29ECD817-A810-F04B-85CA-8D6E49B8D6DC}"/>
                </a:ext>
              </a:extLst>
            </p:cNvPr>
            <p:cNvSpPr txBox="1">
              <a:spLocks noChangeArrowheads="1"/>
            </p:cNvSpPr>
            <p:nvPr/>
          </p:nvSpPr>
          <p:spPr bwMode="auto">
            <a:xfrm>
              <a:off x="4304854" y="3442606"/>
              <a:ext cx="18113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Tahoma" charset="0"/>
                  <a:ea typeface="ＭＳ Ｐゴシック" charset="0"/>
                  <a:cs typeface="+mn-cs"/>
                </a:rPr>
                <a:t>estimated RTT</a:t>
              </a:r>
            </a:p>
          </p:txBody>
        </p:sp>
        <p:sp>
          <p:nvSpPr>
            <p:cNvPr id="64" name="Text Box 16">
              <a:extLst>
                <a:ext uri="{FF2B5EF4-FFF2-40B4-BE49-F238E27FC236}">
                  <a16:creationId xmlns:a16="http://schemas.microsoft.com/office/drawing/2014/main" id="{B6E79AC7-559E-CA4D-B400-169E15D6448A}"/>
                </a:ext>
              </a:extLst>
            </p:cNvPr>
            <p:cNvSpPr txBox="1">
              <a:spLocks noChangeArrowheads="1"/>
            </p:cNvSpPr>
            <p:nvPr/>
          </p:nvSpPr>
          <p:spPr bwMode="auto">
            <a:xfrm>
              <a:off x="6736904" y="3461656"/>
              <a:ext cx="19177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r>
                <a:rPr kumimoji="0" lang="en-US" altLang="ja-JP"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safety margin</a:t>
              </a: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endParaRPr kumimoji="0" lang="en-US" altLang="en-US"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65" name="Line 17">
              <a:extLst>
                <a:ext uri="{FF2B5EF4-FFF2-40B4-BE49-F238E27FC236}">
                  <a16:creationId xmlns:a16="http://schemas.microsoft.com/office/drawing/2014/main" id="{FF049043-4FEA-C546-ADC2-E314E7D23CA5}"/>
                </a:ext>
              </a:extLst>
            </p:cNvPr>
            <p:cNvSpPr>
              <a:spLocks noChangeShapeType="1"/>
            </p:cNvSpPr>
            <p:nvPr/>
          </p:nvSpPr>
          <p:spPr bwMode="auto">
            <a:xfrm flipV="1">
              <a:off x="5101779" y="3082243"/>
              <a:ext cx="0" cy="44608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66" name="Line 19">
              <a:extLst>
                <a:ext uri="{FF2B5EF4-FFF2-40B4-BE49-F238E27FC236}">
                  <a16:creationId xmlns:a16="http://schemas.microsoft.com/office/drawing/2014/main" id="{F55903EC-FD0A-654A-913F-52F13FFBE690}"/>
                </a:ext>
              </a:extLst>
            </p:cNvPr>
            <p:cNvSpPr>
              <a:spLocks noChangeShapeType="1"/>
            </p:cNvSpPr>
            <p:nvPr/>
          </p:nvSpPr>
          <p:spPr bwMode="auto">
            <a:xfrm flipV="1">
              <a:off x="7673529" y="3088593"/>
              <a:ext cx="0" cy="44608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pic>
          <p:nvPicPr>
            <p:cNvPr id="67" name="Picture 20" descr="alarm_clock_ringing">
              <a:extLst>
                <a:ext uri="{FF2B5EF4-FFF2-40B4-BE49-F238E27FC236}">
                  <a16:creationId xmlns:a16="http://schemas.microsoft.com/office/drawing/2014/main" id="{DF906935-706B-2B43-B876-CAD3FE51C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TextBox 1">
            <a:extLst>
              <a:ext uri="{FF2B5EF4-FFF2-40B4-BE49-F238E27FC236}">
                <a16:creationId xmlns:a16="http://schemas.microsoft.com/office/drawing/2014/main" id="{04CEDEED-587A-DF46-A338-0F70AC9A28A9}"/>
              </a:ext>
            </a:extLst>
          </p:cNvPr>
          <p:cNvSpPr txBox="1">
            <a:spLocks noChangeArrowheads="1"/>
          </p:cNvSpPr>
          <p:nvPr/>
        </p:nvSpPr>
        <p:spPr bwMode="auto">
          <a:xfrm>
            <a:off x="876300" y="6343507"/>
            <a:ext cx="100186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grpSp>
        <p:nvGrpSpPr>
          <p:cNvPr id="4" name="Group 3">
            <a:extLst>
              <a:ext uri="{FF2B5EF4-FFF2-40B4-BE49-F238E27FC236}">
                <a16:creationId xmlns:a16="http://schemas.microsoft.com/office/drawing/2014/main" id="{32E77073-7604-A04F-8597-12BF5941CCE7}"/>
              </a:ext>
            </a:extLst>
          </p:cNvPr>
          <p:cNvGrpSpPr/>
          <p:nvPr/>
        </p:nvGrpSpPr>
        <p:grpSpPr>
          <a:xfrm>
            <a:off x="1304479" y="4827690"/>
            <a:ext cx="10446405" cy="940044"/>
            <a:chOff x="1837879" y="3151290"/>
            <a:chExt cx="10446405" cy="940044"/>
          </a:xfrm>
        </p:grpSpPr>
        <p:sp>
          <p:nvSpPr>
            <p:cNvPr id="69" name="Rectangle 68">
              <a:extLst>
                <a:ext uri="{FF2B5EF4-FFF2-40B4-BE49-F238E27FC236}">
                  <a16:creationId xmlns:a16="http://schemas.microsoft.com/office/drawing/2014/main" id="{6D88E7C6-ABA1-FA45-A2D5-10F964EB5DB8}"/>
                </a:ext>
              </a:extLst>
            </p:cNvPr>
            <p:cNvSpPr/>
            <p:nvPr/>
          </p:nvSpPr>
          <p:spPr>
            <a:xfrm>
              <a:off x="1837879" y="3151290"/>
              <a:ext cx="9532486" cy="5222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 Box 7">
              <a:extLst>
                <a:ext uri="{FF2B5EF4-FFF2-40B4-BE49-F238E27FC236}">
                  <a16:creationId xmlns:a16="http://schemas.microsoft.com/office/drawing/2014/main" id="{2F6AE672-95B4-DF44-B435-567781B49E2D}"/>
                </a:ext>
              </a:extLst>
            </p:cNvPr>
            <p:cNvSpPr txBox="1">
              <a:spLocks noChangeArrowheads="1"/>
            </p:cNvSpPr>
            <p:nvPr/>
          </p:nvSpPr>
          <p:spPr bwMode="auto">
            <a:xfrm>
              <a:off x="1837879" y="3151831"/>
              <a:ext cx="10018644"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DevRTT</a:t>
              </a:r>
              <a:r>
                <a:rPr kumimoji="0" lang="en-US" sz="2400" b="1"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(1-</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DevRTT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SampleRTT-EstimatedRTT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p>
          </p:txBody>
        </p:sp>
        <p:sp>
          <p:nvSpPr>
            <p:cNvPr id="61" name="Text Box 12">
              <a:extLst>
                <a:ext uri="{FF2B5EF4-FFF2-40B4-BE49-F238E27FC236}">
                  <a16:creationId xmlns:a16="http://schemas.microsoft.com/office/drawing/2014/main" id="{D33A459F-5B30-B942-A281-437341BBF16B}"/>
                </a:ext>
              </a:extLst>
            </p:cNvPr>
            <p:cNvSpPr txBox="1">
              <a:spLocks noChangeArrowheads="1"/>
            </p:cNvSpPr>
            <p:nvPr/>
          </p:nvSpPr>
          <p:spPr bwMode="auto">
            <a:xfrm>
              <a:off x="8898147" y="3694459"/>
              <a:ext cx="3386137"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(typically, </a:t>
              </a:r>
              <a:r>
                <a:rPr kumimoji="0" lang="en-US" sz="2000" b="0"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0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sym typeface="Symbol" charset="0"/>
                </a:rPr>
                <a:t>= 0.25)</a:t>
              </a:r>
            </a:p>
          </p:txBody>
        </p:sp>
      </p:grpSp>
      <p:sp>
        <p:nvSpPr>
          <p:cNvPr id="16" name="Rectangle 5">
            <a:extLst>
              <a:ext uri="{FF2B5EF4-FFF2-40B4-BE49-F238E27FC236}">
                <a16:creationId xmlns:a16="http://schemas.microsoft.com/office/drawing/2014/main" id="{4DBD9BE8-0206-984D-9734-DB015980BF63}"/>
              </a:ext>
            </a:extLst>
          </p:cNvPr>
          <p:cNvSpPr txBox="1">
            <a:spLocks noChangeArrowheads="1"/>
          </p:cNvSpPr>
          <p:nvPr/>
        </p:nvSpPr>
        <p:spPr>
          <a:xfrm>
            <a:off x="660538" y="4192141"/>
            <a:ext cx="11327678" cy="5449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1"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DevRTT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EWMA of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SampleRTT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deviation from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p:txBody>
      </p:sp>
    </p:spTree>
    <p:extLst>
      <p:ext uri="{BB962C8B-B14F-4D97-AF65-F5344CB8AC3E}">
        <p14:creationId xmlns:p14="http://schemas.microsoft.com/office/powerpoint/2010/main" val="82346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Sender </a:t>
            </a:r>
            <a:r>
              <a:rPr lang="en-US" sz="3600" dirty="0"/>
              <a:t>(simplified)</a:t>
            </a:r>
            <a:endParaRPr lang="en-US" sz="4400" b="0" dirty="0"/>
          </a:p>
        </p:txBody>
      </p:sp>
      <p:sp>
        <p:nvSpPr>
          <p:cNvPr id="6" name="Rectangle 3">
            <a:extLst>
              <a:ext uri="{FF2B5EF4-FFF2-40B4-BE49-F238E27FC236}">
                <a16:creationId xmlns:a16="http://schemas.microsoft.com/office/drawing/2014/main" id="{93E50F9F-34A2-434D-9CCF-7D058EEE958D}"/>
              </a:ext>
            </a:extLst>
          </p:cNvPr>
          <p:cNvSpPr txBox="1">
            <a:spLocks noChangeArrowheads="1"/>
          </p:cNvSpPr>
          <p:nvPr/>
        </p:nvSpPr>
        <p:spPr>
          <a:xfrm>
            <a:off x="798690" y="1384386"/>
            <a:ext cx="49530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event: data received from application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create segment with seq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seq # is byte-stream number of first data byte in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start timer if not already running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think of timer as for oldest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expiration interval: </a:t>
            </a:r>
            <a:r>
              <a:rPr kumimoji="0" lang="en-US" sz="2400" b="1" i="0" u="none" strike="noStrike" kern="1200" cap="none" spc="0" normalizeH="0" baseline="0" noProof="0" dirty="0" err="1">
                <a:ln>
                  <a:noFill/>
                </a:ln>
                <a:solidFill>
                  <a:prstClr val="black"/>
                </a:solidFill>
                <a:effectLst/>
                <a:uLnTx/>
                <a:uFillTx/>
                <a:latin typeface="Courier New" charset="0"/>
                <a:ea typeface="+mn-ea"/>
                <a:cs typeface="+mn-cs"/>
              </a:rPr>
              <a:t>TimeOutInterval</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DA35D0F5-641B-DD43-98AE-2CF2FD980706}"/>
              </a:ext>
            </a:extLst>
          </p:cNvPr>
          <p:cNvSpPr txBox="1">
            <a:spLocks noChangeArrowheads="1"/>
          </p:cNvSpPr>
          <p:nvPr/>
        </p:nvSpPr>
        <p:spPr>
          <a:xfrm>
            <a:off x="6728208" y="1446144"/>
            <a:ext cx="3810000" cy="1943100"/>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000" b="0" i="1" u="none" strike="noStrike" kern="1200" cap="none" spc="0" normalizeH="0" baseline="0" noProof="0" dirty="0">
                <a:ln>
                  <a:noFill/>
                </a:ln>
                <a:solidFill>
                  <a:srgbClr val="CC0000"/>
                </a:solidFill>
                <a:effectLst/>
                <a:uLnTx/>
                <a:uFillTx/>
                <a:latin typeface="Calibri" panose="020F0502020204030204"/>
                <a:ea typeface="+mn-ea"/>
                <a:cs typeface="+mn-cs"/>
              </a:rPr>
              <a:t>event: timeout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retransmit segment that caused timeout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restart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Rectangle 4">
            <a:extLst>
              <a:ext uri="{FF2B5EF4-FFF2-40B4-BE49-F238E27FC236}">
                <a16:creationId xmlns:a16="http://schemas.microsoft.com/office/drawing/2014/main" id="{7626FEA2-2ED1-6640-83D4-E13C73302CE0}"/>
              </a:ext>
            </a:extLst>
          </p:cNvPr>
          <p:cNvSpPr txBox="1">
            <a:spLocks noChangeArrowheads="1"/>
          </p:cNvSpPr>
          <p:nvPr/>
        </p:nvSpPr>
        <p:spPr>
          <a:xfrm>
            <a:off x="6728208" y="3392552"/>
            <a:ext cx="4920453" cy="31937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event: ACK received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ACK acknowledges previously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segments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update what is known to be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start timer if there are  still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segments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8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7564</TotalTime>
  <Words>4716</Words>
  <Application>Microsoft Macintosh PowerPoint</Application>
  <PresentationFormat>Widescreen</PresentationFormat>
  <Paragraphs>697</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Arial Narrow</vt:lpstr>
      <vt:lpstr>Calibri</vt:lpstr>
      <vt:lpstr>Calibri Light</vt:lpstr>
      <vt:lpstr>Courier</vt:lpstr>
      <vt:lpstr>Courier New</vt:lpstr>
      <vt:lpstr>Courier Std</vt:lpstr>
      <vt:lpstr>Symbol</vt:lpstr>
      <vt:lpstr>Tahoma</vt:lpstr>
      <vt:lpstr>Times New Roman</vt:lpstr>
      <vt:lpstr>Wingdings</vt:lpstr>
      <vt:lpstr>1_Office Theme</vt:lpstr>
      <vt:lpstr>Transport Layer</vt:lpstr>
      <vt:lpstr>TCP: overview  RFCs: 793,1122, 2018, 5681, 7323</vt:lpstr>
      <vt:lpstr>TCP segment structure</vt:lpstr>
      <vt:lpstr>TCP sequence numbers, ACKs</vt:lpstr>
      <vt:lpstr>TCP sequence numbers, ACKs</vt:lpstr>
      <vt:lpstr>TCP round trip time, timeout</vt:lpstr>
      <vt:lpstr>TCP round trip time, timeout</vt:lpstr>
      <vt:lpstr>TCP round trip time, timeout</vt:lpstr>
      <vt:lpstr>TCP Sender (simplified)</vt:lpstr>
      <vt:lpstr>TCP Receiver: ACK generation [RFC 5681]</vt:lpstr>
      <vt:lpstr>TCP: retransmission scenarios</vt:lpstr>
      <vt:lpstr>TCP: retransmission scenarios</vt:lpstr>
      <vt:lpstr>TCP fast retransmit</vt:lpstr>
      <vt:lpstr>TCP flow control</vt:lpstr>
      <vt:lpstr>TCP flow control</vt:lpstr>
      <vt:lpstr>TCP flow control</vt:lpstr>
      <vt:lpstr>TCP flow control</vt:lpstr>
      <vt:lpstr>TCP flow control</vt:lpstr>
      <vt:lpstr>TCP flow control</vt:lpstr>
      <vt:lpstr>TCP connection management</vt:lpstr>
      <vt:lpstr>Agreeing to establish a connection</vt:lpstr>
      <vt:lpstr>2-way handshake scenarios</vt:lpstr>
      <vt:lpstr>2-way handshake scenarios</vt:lpstr>
      <vt:lpstr>2-way handshake scenarios</vt:lpstr>
      <vt:lpstr>TCP 3-way handshake</vt:lpstr>
      <vt:lpstr>A human 3-way handshake protocol</vt:lpstr>
      <vt:lpstr>Closing a TCP connection</vt:lpstr>
      <vt:lpstr>Transport Layer</vt:lpstr>
      <vt:lpstr>TCP: Transport Control Protocol</vt:lpstr>
      <vt:lpstr>TCP sender (simplified)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roadmap</dc:title>
  <dc:creator>James Kurose</dc:creator>
  <cp:lastModifiedBy>James Kurose</cp:lastModifiedBy>
  <cp:revision>138</cp:revision>
  <cp:lastPrinted>2020-03-04T14:08:28Z</cp:lastPrinted>
  <dcterms:created xsi:type="dcterms:W3CDTF">2020-03-02T13:10:11Z</dcterms:created>
  <dcterms:modified xsi:type="dcterms:W3CDTF">2020-04-13T14:13:25Z</dcterms:modified>
</cp:coreProperties>
</file>